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83" r:id="rId3"/>
    <p:sldId id="260" r:id="rId4"/>
    <p:sldId id="290" r:id="rId5"/>
    <p:sldId id="288" r:id="rId6"/>
    <p:sldId id="289" r:id="rId7"/>
    <p:sldId id="284" r:id="rId8"/>
    <p:sldId id="261" r:id="rId9"/>
    <p:sldId id="262" r:id="rId10"/>
    <p:sldId id="263" r:id="rId11"/>
    <p:sldId id="264" r:id="rId12"/>
    <p:sldId id="265" r:id="rId13"/>
    <p:sldId id="266" r:id="rId14"/>
    <p:sldId id="267" r:id="rId15"/>
    <p:sldId id="272" r:id="rId16"/>
    <p:sldId id="291" r:id="rId17"/>
    <p:sldId id="268" r:id="rId18"/>
    <p:sldId id="292" r:id="rId19"/>
    <p:sldId id="273" r:id="rId20"/>
    <p:sldId id="275" r:id="rId21"/>
    <p:sldId id="276" r:id="rId22"/>
    <p:sldId id="277" r:id="rId23"/>
    <p:sldId id="278" r:id="rId24"/>
    <p:sldId id="279" r:id="rId25"/>
    <p:sldId id="280" r:id="rId26"/>
    <p:sldId id="281"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0F755-DBA1-4D5A-8181-3A8BB2BDF98D}" type="doc">
      <dgm:prSet loTypeId="urn:microsoft.com/office/officeart/2005/8/layout/chart3" loCatId="cycle" qsTypeId="urn:microsoft.com/office/officeart/2005/8/quickstyle/3d2" qsCatId="3D" csTypeId="urn:microsoft.com/office/officeart/2005/8/colors/colorful1#1" csCatId="colorful" phldr="1"/>
      <dgm:spPr/>
    </dgm:pt>
    <dgm:pt modelId="{B7ECA804-DFB6-4F1D-9789-67AA798E054C}">
      <dgm:prSet phldrT="[Text]"/>
      <dgm:spPr/>
      <dgm:t>
        <a:bodyPr/>
        <a:lstStyle/>
        <a:p>
          <a:r>
            <a:rPr lang="en-CA" dirty="0"/>
            <a:t>Refer</a:t>
          </a:r>
        </a:p>
      </dgm:t>
    </dgm:pt>
    <dgm:pt modelId="{E30C132C-8F8F-4B89-9325-F05ED83FCF6E}" type="parTrans" cxnId="{A418277A-7CD3-42C3-9837-25FBB9632160}">
      <dgm:prSet/>
      <dgm:spPr/>
      <dgm:t>
        <a:bodyPr/>
        <a:lstStyle/>
        <a:p>
          <a:endParaRPr lang="en-CA"/>
        </a:p>
      </dgm:t>
    </dgm:pt>
    <dgm:pt modelId="{BDA71391-A8FC-4800-9FCA-ADDEB4D39DFE}" type="sibTrans" cxnId="{A418277A-7CD3-42C3-9837-25FBB9632160}">
      <dgm:prSet/>
      <dgm:spPr/>
      <dgm:t>
        <a:bodyPr/>
        <a:lstStyle/>
        <a:p>
          <a:endParaRPr lang="en-CA"/>
        </a:p>
      </dgm:t>
    </dgm:pt>
    <dgm:pt modelId="{4A77006B-5242-46D0-AC2C-D2AA99BBAFCE}">
      <dgm:prSet phldrT="[Text]"/>
      <dgm:spPr/>
      <dgm:t>
        <a:bodyPr/>
        <a:lstStyle/>
        <a:p>
          <a:r>
            <a:rPr lang="en-CA" dirty="0"/>
            <a:t>Reconnect</a:t>
          </a:r>
        </a:p>
      </dgm:t>
    </dgm:pt>
    <dgm:pt modelId="{BB053A0A-D22C-4676-87AB-B903AF2468A7}" type="parTrans" cxnId="{D56251E2-F197-4D7A-B30E-B9A52412B216}">
      <dgm:prSet/>
      <dgm:spPr/>
      <dgm:t>
        <a:bodyPr/>
        <a:lstStyle/>
        <a:p>
          <a:endParaRPr lang="en-CA"/>
        </a:p>
      </dgm:t>
    </dgm:pt>
    <dgm:pt modelId="{5BE8A851-AFAE-441B-A443-E31282AEB6BA}" type="sibTrans" cxnId="{D56251E2-F197-4D7A-B30E-B9A52412B216}">
      <dgm:prSet/>
      <dgm:spPr/>
      <dgm:t>
        <a:bodyPr/>
        <a:lstStyle/>
        <a:p>
          <a:endParaRPr lang="en-CA"/>
        </a:p>
      </dgm:t>
    </dgm:pt>
    <dgm:pt modelId="{F0F89DC2-85DC-476D-804C-5BA5E42A6A0E}">
      <dgm:prSet phldrT="[Text]"/>
      <dgm:spPr/>
      <dgm:t>
        <a:bodyPr/>
        <a:lstStyle/>
        <a:p>
          <a:r>
            <a:rPr lang="en-CA" dirty="0"/>
            <a:t>Recognize</a:t>
          </a:r>
        </a:p>
      </dgm:t>
    </dgm:pt>
    <dgm:pt modelId="{68FD14D9-2D7E-4D7E-B1C1-141DE56AA754}" type="parTrans" cxnId="{F7A63E65-A220-4A8E-B242-569E16908F9B}">
      <dgm:prSet/>
      <dgm:spPr/>
      <dgm:t>
        <a:bodyPr/>
        <a:lstStyle/>
        <a:p>
          <a:endParaRPr lang="en-CA"/>
        </a:p>
      </dgm:t>
    </dgm:pt>
    <dgm:pt modelId="{65D36D4E-A632-4D99-AF55-0A0D05BF28BA}" type="sibTrans" cxnId="{F7A63E65-A220-4A8E-B242-569E16908F9B}">
      <dgm:prSet/>
      <dgm:spPr/>
      <dgm:t>
        <a:bodyPr/>
        <a:lstStyle/>
        <a:p>
          <a:endParaRPr lang="en-CA"/>
        </a:p>
      </dgm:t>
    </dgm:pt>
    <dgm:pt modelId="{D8CDBF5E-0601-4877-BBC3-FC50E7AC0AC3}">
      <dgm:prSet/>
      <dgm:spPr/>
      <dgm:t>
        <a:bodyPr/>
        <a:lstStyle/>
        <a:p>
          <a:r>
            <a:rPr lang="en-CA" dirty="0"/>
            <a:t>Respond</a:t>
          </a:r>
        </a:p>
      </dgm:t>
    </dgm:pt>
    <dgm:pt modelId="{CC8726E7-C8D3-4A8A-9196-3357C890987E}" type="parTrans" cxnId="{6998516D-BA2F-48CE-A630-C63A65E4467D}">
      <dgm:prSet/>
      <dgm:spPr/>
      <dgm:t>
        <a:bodyPr/>
        <a:lstStyle/>
        <a:p>
          <a:endParaRPr lang="en-CA"/>
        </a:p>
      </dgm:t>
    </dgm:pt>
    <dgm:pt modelId="{A6947409-1875-48A7-8AC5-392971792082}" type="sibTrans" cxnId="{6998516D-BA2F-48CE-A630-C63A65E4467D}">
      <dgm:prSet/>
      <dgm:spPr/>
      <dgm:t>
        <a:bodyPr/>
        <a:lstStyle/>
        <a:p>
          <a:endParaRPr lang="en-CA"/>
        </a:p>
      </dgm:t>
    </dgm:pt>
    <dgm:pt modelId="{F5F7183D-1B06-4C13-B60D-B2782CCD6759}" type="pres">
      <dgm:prSet presAssocID="{4E90F755-DBA1-4D5A-8181-3A8BB2BDF98D}" presName="compositeShape" presStyleCnt="0">
        <dgm:presLayoutVars>
          <dgm:chMax val="7"/>
          <dgm:dir/>
          <dgm:resizeHandles val="exact"/>
        </dgm:presLayoutVars>
      </dgm:prSet>
      <dgm:spPr/>
    </dgm:pt>
    <dgm:pt modelId="{432EEF28-AEC2-4E37-B0B0-AFC990CD5247}" type="pres">
      <dgm:prSet presAssocID="{4E90F755-DBA1-4D5A-8181-3A8BB2BDF98D}" presName="wedge1" presStyleLbl="node1" presStyleIdx="0" presStyleCnt="4" custLinFactNeighborX="-3914" custLinFactNeighborY="3968"/>
      <dgm:spPr/>
      <dgm:t>
        <a:bodyPr/>
        <a:lstStyle/>
        <a:p>
          <a:endParaRPr lang="en-US"/>
        </a:p>
      </dgm:t>
    </dgm:pt>
    <dgm:pt modelId="{D6D0BF03-EE9F-45ED-BB9F-BE962094E487}" type="pres">
      <dgm:prSet presAssocID="{4E90F755-DBA1-4D5A-8181-3A8BB2BDF98D}" presName="wedge1Tx" presStyleLbl="node1" presStyleIdx="0" presStyleCnt="4">
        <dgm:presLayoutVars>
          <dgm:chMax val="0"/>
          <dgm:chPref val="0"/>
          <dgm:bulletEnabled val="1"/>
        </dgm:presLayoutVars>
      </dgm:prSet>
      <dgm:spPr/>
      <dgm:t>
        <a:bodyPr/>
        <a:lstStyle/>
        <a:p>
          <a:endParaRPr lang="en-US"/>
        </a:p>
      </dgm:t>
    </dgm:pt>
    <dgm:pt modelId="{54DC8740-1808-42DA-BC61-65DEC48D9E24}" type="pres">
      <dgm:prSet presAssocID="{4E90F755-DBA1-4D5A-8181-3A8BB2BDF98D}" presName="wedge2" presStyleLbl="node1" presStyleIdx="1" presStyleCnt="4"/>
      <dgm:spPr/>
      <dgm:t>
        <a:bodyPr/>
        <a:lstStyle/>
        <a:p>
          <a:endParaRPr lang="en-US"/>
        </a:p>
      </dgm:t>
    </dgm:pt>
    <dgm:pt modelId="{3D4E7DD2-864F-4A14-ACE3-706EE474A014}" type="pres">
      <dgm:prSet presAssocID="{4E90F755-DBA1-4D5A-8181-3A8BB2BDF98D}" presName="wedge2Tx" presStyleLbl="node1" presStyleIdx="1" presStyleCnt="4">
        <dgm:presLayoutVars>
          <dgm:chMax val="0"/>
          <dgm:chPref val="0"/>
          <dgm:bulletEnabled val="1"/>
        </dgm:presLayoutVars>
      </dgm:prSet>
      <dgm:spPr/>
      <dgm:t>
        <a:bodyPr/>
        <a:lstStyle/>
        <a:p>
          <a:endParaRPr lang="en-US"/>
        </a:p>
      </dgm:t>
    </dgm:pt>
    <dgm:pt modelId="{57710D05-1C25-45CF-8720-8519AC3DF93D}" type="pres">
      <dgm:prSet presAssocID="{4E90F755-DBA1-4D5A-8181-3A8BB2BDF98D}" presName="wedge3" presStyleLbl="node1" presStyleIdx="2" presStyleCnt="4"/>
      <dgm:spPr/>
      <dgm:t>
        <a:bodyPr/>
        <a:lstStyle/>
        <a:p>
          <a:endParaRPr lang="en-CA"/>
        </a:p>
      </dgm:t>
    </dgm:pt>
    <dgm:pt modelId="{683F46BB-0875-4918-A0A5-86C38F97390A}" type="pres">
      <dgm:prSet presAssocID="{4E90F755-DBA1-4D5A-8181-3A8BB2BDF98D}" presName="wedge3Tx" presStyleLbl="node1" presStyleIdx="2" presStyleCnt="4">
        <dgm:presLayoutVars>
          <dgm:chMax val="0"/>
          <dgm:chPref val="0"/>
          <dgm:bulletEnabled val="1"/>
        </dgm:presLayoutVars>
      </dgm:prSet>
      <dgm:spPr/>
      <dgm:t>
        <a:bodyPr/>
        <a:lstStyle/>
        <a:p>
          <a:endParaRPr lang="en-CA"/>
        </a:p>
      </dgm:t>
    </dgm:pt>
    <dgm:pt modelId="{C154E209-5159-4B00-A586-77092AB8500D}" type="pres">
      <dgm:prSet presAssocID="{4E90F755-DBA1-4D5A-8181-3A8BB2BDF98D}" presName="wedge4" presStyleLbl="node1" presStyleIdx="3" presStyleCnt="4"/>
      <dgm:spPr/>
      <dgm:t>
        <a:bodyPr/>
        <a:lstStyle/>
        <a:p>
          <a:endParaRPr lang="en-CA"/>
        </a:p>
      </dgm:t>
    </dgm:pt>
    <dgm:pt modelId="{C8C84F29-8F04-4AC9-A764-0A5B1D5EB915}" type="pres">
      <dgm:prSet presAssocID="{4E90F755-DBA1-4D5A-8181-3A8BB2BDF98D}" presName="wedge4Tx" presStyleLbl="node1" presStyleIdx="3" presStyleCnt="4">
        <dgm:presLayoutVars>
          <dgm:chMax val="0"/>
          <dgm:chPref val="0"/>
          <dgm:bulletEnabled val="1"/>
        </dgm:presLayoutVars>
      </dgm:prSet>
      <dgm:spPr/>
      <dgm:t>
        <a:bodyPr/>
        <a:lstStyle/>
        <a:p>
          <a:endParaRPr lang="en-CA"/>
        </a:p>
      </dgm:t>
    </dgm:pt>
  </dgm:ptLst>
  <dgm:cxnLst>
    <dgm:cxn modelId="{669F4A1D-83FA-4E74-846D-04ABD7A60E01}" type="presOf" srcId="{D8CDBF5E-0601-4877-BBC3-FC50E7AC0AC3}" destId="{3D4E7DD2-864F-4A14-ACE3-706EE474A014}" srcOrd="1" destOrd="0" presId="urn:microsoft.com/office/officeart/2005/8/layout/chart3"/>
    <dgm:cxn modelId="{F18DBAA1-4332-461C-9885-9571527C562E}" type="presOf" srcId="{F0F89DC2-85DC-476D-804C-5BA5E42A6A0E}" destId="{C154E209-5159-4B00-A586-77092AB8500D}" srcOrd="0" destOrd="0" presId="urn:microsoft.com/office/officeart/2005/8/layout/chart3"/>
    <dgm:cxn modelId="{EFB5AB30-E9CC-4210-9508-0B603830225A}" type="presOf" srcId="{B7ECA804-DFB6-4F1D-9789-67AA798E054C}" destId="{432EEF28-AEC2-4E37-B0B0-AFC990CD5247}" srcOrd="0" destOrd="0" presId="urn:microsoft.com/office/officeart/2005/8/layout/chart3"/>
    <dgm:cxn modelId="{E2FEF4D8-A4EB-4E1E-A498-FFD8BC055E9B}" type="presOf" srcId="{4A77006B-5242-46D0-AC2C-D2AA99BBAFCE}" destId="{683F46BB-0875-4918-A0A5-86C38F97390A}" srcOrd="1" destOrd="0" presId="urn:microsoft.com/office/officeart/2005/8/layout/chart3"/>
    <dgm:cxn modelId="{6998516D-BA2F-48CE-A630-C63A65E4467D}" srcId="{4E90F755-DBA1-4D5A-8181-3A8BB2BDF98D}" destId="{D8CDBF5E-0601-4877-BBC3-FC50E7AC0AC3}" srcOrd="1" destOrd="0" parTransId="{CC8726E7-C8D3-4A8A-9196-3357C890987E}" sibTransId="{A6947409-1875-48A7-8AC5-392971792082}"/>
    <dgm:cxn modelId="{3CC07996-BBD0-44A8-B9A6-0412F19700DA}" type="presOf" srcId="{4E90F755-DBA1-4D5A-8181-3A8BB2BDF98D}" destId="{F5F7183D-1B06-4C13-B60D-B2782CCD6759}" srcOrd="0" destOrd="0" presId="urn:microsoft.com/office/officeart/2005/8/layout/chart3"/>
    <dgm:cxn modelId="{D56251E2-F197-4D7A-B30E-B9A52412B216}" srcId="{4E90F755-DBA1-4D5A-8181-3A8BB2BDF98D}" destId="{4A77006B-5242-46D0-AC2C-D2AA99BBAFCE}" srcOrd="2" destOrd="0" parTransId="{BB053A0A-D22C-4676-87AB-B903AF2468A7}" sibTransId="{5BE8A851-AFAE-441B-A443-E31282AEB6BA}"/>
    <dgm:cxn modelId="{A418277A-7CD3-42C3-9837-25FBB9632160}" srcId="{4E90F755-DBA1-4D5A-8181-3A8BB2BDF98D}" destId="{B7ECA804-DFB6-4F1D-9789-67AA798E054C}" srcOrd="0" destOrd="0" parTransId="{E30C132C-8F8F-4B89-9325-F05ED83FCF6E}" sibTransId="{BDA71391-A8FC-4800-9FCA-ADDEB4D39DFE}"/>
    <dgm:cxn modelId="{F7A63E65-A220-4A8E-B242-569E16908F9B}" srcId="{4E90F755-DBA1-4D5A-8181-3A8BB2BDF98D}" destId="{F0F89DC2-85DC-476D-804C-5BA5E42A6A0E}" srcOrd="3" destOrd="0" parTransId="{68FD14D9-2D7E-4D7E-B1C1-141DE56AA754}" sibTransId="{65D36D4E-A632-4D99-AF55-0A0D05BF28BA}"/>
    <dgm:cxn modelId="{818CA8BE-4DBE-4C0E-B871-B5240869EE44}" type="presOf" srcId="{B7ECA804-DFB6-4F1D-9789-67AA798E054C}" destId="{D6D0BF03-EE9F-45ED-BB9F-BE962094E487}" srcOrd="1" destOrd="0" presId="urn:microsoft.com/office/officeart/2005/8/layout/chart3"/>
    <dgm:cxn modelId="{BA1C5D6E-0C82-482B-89C0-00EBAF0E0A40}" type="presOf" srcId="{4A77006B-5242-46D0-AC2C-D2AA99BBAFCE}" destId="{57710D05-1C25-45CF-8720-8519AC3DF93D}" srcOrd="0" destOrd="0" presId="urn:microsoft.com/office/officeart/2005/8/layout/chart3"/>
    <dgm:cxn modelId="{BB751C69-8710-41F6-ADCC-E2C9D81E32EE}" type="presOf" srcId="{F0F89DC2-85DC-476D-804C-5BA5E42A6A0E}" destId="{C8C84F29-8F04-4AC9-A764-0A5B1D5EB915}" srcOrd="1" destOrd="0" presId="urn:microsoft.com/office/officeart/2005/8/layout/chart3"/>
    <dgm:cxn modelId="{CEAEEA0C-9509-4102-B364-163A0429A27C}" type="presOf" srcId="{D8CDBF5E-0601-4877-BBC3-FC50E7AC0AC3}" destId="{54DC8740-1808-42DA-BC61-65DEC48D9E24}" srcOrd="0" destOrd="0" presId="urn:microsoft.com/office/officeart/2005/8/layout/chart3"/>
    <dgm:cxn modelId="{EAD08AFA-BF1A-4335-8705-2E5786D29227}" type="presParOf" srcId="{F5F7183D-1B06-4C13-B60D-B2782CCD6759}" destId="{432EEF28-AEC2-4E37-B0B0-AFC990CD5247}" srcOrd="0" destOrd="0" presId="urn:microsoft.com/office/officeart/2005/8/layout/chart3"/>
    <dgm:cxn modelId="{2BDFAC54-97F2-46BA-97FB-E3D68DFF2B5A}" type="presParOf" srcId="{F5F7183D-1B06-4C13-B60D-B2782CCD6759}" destId="{D6D0BF03-EE9F-45ED-BB9F-BE962094E487}" srcOrd="1" destOrd="0" presId="urn:microsoft.com/office/officeart/2005/8/layout/chart3"/>
    <dgm:cxn modelId="{1FE1F53B-3083-450A-98FD-D04D19757B86}" type="presParOf" srcId="{F5F7183D-1B06-4C13-B60D-B2782CCD6759}" destId="{54DC8740-1808-42DA-BC61-65DEC48D9E24}" srcOrd="2" destOrd="0" presId="urn:microsoft.com/office/officeart/2005/8/layout/chart3"/>
    <dgm:cxn modelId="{45A0BE13-0B6F-4273-9432-FD88BDD9B99F}" type="presParOf" srcId="{F5F7183D-1B06-4C13-B60D-B2782CCD6759}" destId="{3D4E7DD2-864F-4A14-ACE3-706EE474A014}" srcOrd="3" destOrd="0" presId="urn:microsoft.com/office/officeart/2005/8/layout/chart3"/>
    <dgm:cxn modelId="{4B62B06A-713E-4B7B-A0B8-AA11087E5EDF}" type="presParOf" srcId="{F5F7183D-1B06-4C13-B60D-B2782CCD6759}" destId="{57710D05-1C25-45CF-8720-8519AC3DF93D}" srcOrd="4" destOrd="0" presId="urn:microsoft.com/office/officeart/2005/8/layout/chart3"/>
    <dgm:cxn modelId="{080FA5C2-A6B1-4F3B-87EB-10636E22467A}" type="presParOf" srcId="{F5F7183D-1B06-4C13-B60D-B2782CCD6759}" destId="{683F46BB-0875-4918-A0A5-86C38F97390A}" srcOrd="5" destOrd="0" presId="urn:microsoft.com/office/officeart/2005/8/layout/chart3"/>
    <dgm:cxn modelId="{53EE5EAC-2459-4590-AF8F-7CECA690A16D}" type="presParOf" srcId="{F5F7183D-1B06-4C13-B60D-B2782CCD6759}" destId="{C154E209-5159-4B00-A586-77092AB8500D}" srcOrd="6" destOrd="0" presId="urn:microsoft.com/office/officeart/2005/8/layout/chart3"/>
    <dgm:cxn modelId="{20369E33-7DDA-4BA8-87D1-51356E574179}" type="presParOf" srcId="{F5F7183D-1B06-4C13-B60D-B2782CCD6759}" destId="{C8C84F29-8F04-4AC9-A764-0A5B1D5EB915}" srcOrd="7"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EEF28-AEC2-4E37-B0B0-AFC990CD5247}">
      <dsp:nvSpPr>
        <dsp:cNvPr id="0" name=""/>
        <dsp:cNvSpPr/>
      </dsp:nvSpPr>
      <dsp:spPr>
        <a:xfrm>
          <a:off x="592210" y="480219"/>
          <a:ext cx="4218127" cy="4218127"/>
        </a:xfrm>
        <a:prstGeom prst="pie">
          <a:avLst>
            <a:gd name="adj1" fmla="val 16200000"/>
            <a:gd name="adj2" fmla="val 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a:t>Refer</a:t>
          </a:r>
        </a:p>
      </dsp:txBody>
      <dsp:txXfrm>
        <a:off x="2749481" y="1260573"/>
        <a:ext cx="1556689" cy="1255395"/>
      </dsp:txXfrm>
    </dsp:sp>
    <dsp:sp modelId="{54DC8740-1808-42DA-BC61-65DEC48D9E24}">
      <dsp:nvSpPr>
        <dsp:cNvPr id="0" name=""/>
        <dsp:cNvSpPr/>
      </dsp:nvSpPr>
      <dsp:spPr>
        <a:xfrm>
          <a:off x="579544" y="490608"/>
          <a:ext cx="4218127" cy="4218127"/>
        </a:xfrm>
        <a:prstGeom prst="pie">
          <a:avLst>
            <a:gd name="adj1" fmla="val 0"/>
            <a:gd name="adj2" fmla="val 540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a:t>Respond</a:t>
          </a:r>
        </a:p>
      </dsp:txBody>
      <dsp:txXfrm>
        <a:off x="2763931" y="2674995"/>
        <a:ext cx="1556689" cy="1255395"/>
      </dsp:txXfrm>
    </dsp:sp>
    <dsp:sp modelId="{57710D05-1C25-45CF-8720-8519AC3DF93D}">
      <dsp:nvSpPr>
        <dsp:cNvPr id="0" name=""/>
        <dsp:cNvSpPr/>
      </dsp:nvSpPr>
      <dsp:spPr>
        <a:xfrm>
          <a:off x="579544" y="490608"/>
          <a:ext cx="4218127" cy="4218127"/>
        </a:xfrm>
        <a:prstGeom prst="pie">
          <a:avLst>
            <a:gd name="adj1" fmla="val 5400000"/>
            <a:gd name="adj2" fmla="val 1080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a:t>Reconnect</a:t>
          </a:r>
        </a:p>
      </dsp:txBody>
      <dsp:txXfrm>
        <a:off x="1056594" y="2674995"/>
        <a:ext cx="1556689" cy="1255395"/>
      </dsp:txXfrm>
    </dsp:sp>
    <dsp:sp modelId="{C154E209-5159-4B00-A586-77092AB8500D}">
      <dsp:nvSpPr>
        <dsp:cNvPr id="0" name=""/>
        <dsp:cNvSpPr/>
      </dsp:nvSpPr>
      <dsp:spPr>
        <a:xfrm>
          <a:off x="579544" y="490608"/>
          <a:ext cx="4218127" cy="4218127"/>
        </a:xfrm>
        <a:prstGeom prst="pie">
          <a:avLst>
            <a:gd name="adj1" fmla="val 10800000"/>
            <a:gd name="adj2" fmla="val 1620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CA" sz="2300" kern="1200" dirty="0"/>
            <a:t>Recognize</a:t>
          </a:r>
        </a:p>
      </dsp:txBody>
      <dsp:txXfrm>
        <a:off x="1056594" y="1268953"/>
        <a:ext cx="1556689" cy="125539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2AA98-514B-458A-9717-24C0AE6F035E}" type="datetimeFigureOut">
              <a:rPr lang="en-US" smtClean="0"/>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DEB7C-FB02-414C-BFB6-853F946ADD68}" type="slidenum">
              <a:rPr lang="en-US" smtClean="0"/>
              <a:t>‹#›</a:t>
            </a:fld>
            <a:endParaRPr lang="en-US"/>
          </a:p>
        </p:txBody>
      </p:sp>
    </p:spTree>
    <p:extLst>
      <p:ext uri="{BB962C8B-B14F-4D97-AF65-F5344CB8AC3E}">
        <p14:creationId xmlns:p14="http://schemas.microsoft.com/office/powerpoint/2010/main" val="98706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13</a:t>
            </a:fld>
            <a:endParaRPr lang="en-CA" dirty="0"/>
          </a:p>
        </p:txBody>
      </p:sp>
    </p:spTree>
    <p:extLst>
      <p:ext uri="{BB962C8B-B14F-4D97-AF65-F5344CB8AC3E}">
        <p14:creationId xmlns:p14="http://schemas.microsoft.com/office/powerpoint/2010/main" val="124307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Elder abuse is a complex issue and that there are challenges that can make recognizing difficult. </a:t>
            </a:r>
          </a:p>
          <a:p>
            <a:r>
              <a:rPr lang="en-CA" dirty="0" smtClean="0"/>
              <a:t>Some of these factors are:</a:t>
            </a:r>
          </a:p>
          <a:p>
            <a:pPr marL="168244" indent="-168244">
              <a:buFont typeface="Arial" pitchFamily="34" charset="0"/>
              <a:buChar char="•"/>
            </a:pPr>
            <a:r>
              <a:rPr lang="en-US" dirty="0" smtClean="0"/>
              <a:t>Own </a:t>
            </a:r>
            <a:r>
              <a:rPr lang="en-US" dirty="0"/>
              <a:t>beliefs, values and biases</a:t>
            </a:r>
          </a:p>
          <a:p>
            <a:pPr marL="168244" indent="-168244">
              <a:buFont typeface="Arial" pitchFamily="34" charset="0"/>
              <a:buChar char="•"/>
            </a:pPr>
            <a:r>
              <a:rPr lang="en-US" dirty="0"/>
              <a:t>Lack of awareness – who is out there</a:t>
            </a:r>
          </a:p>
          <a:p>
            <a:pPr marL="168244" indent="-168244">
              <a:buFont typeface="Arial" pitchFamily="34" charset="0"/>
              <a:buChar char="•"/>
            </a:pPr>
            <a:r>
              <a:rPr lang="en-US" dirty="0"/>
              <a:t>No visible or observable signs</a:t>
            </a:r>
          </a:p>
          <a:p>
            <a:pPr marL="168244" indent="-168244">
              <a:buFont typeface="Arial" pitchFamily="34" charset="0"/>
              <a:buChar char="•"/>
            </a:pPr>
            <a:r>
              <a:rPr lang="en-US" dirty="0"/>
              <a:t>Plausible explanations for visible signs</a:t>
            </a:r>
          </a:p>
          <a:p>
            <a:pPr marL="168244" indent="-168244">
              <a:buFont typeface="Arial" pitchFamily="34" charset="0"/>
              <a:buChar char="•"/>
            </a:pPr>
            <a:r>
              <a:rPr lang="en-US" dirty="0"/>
              <a:t>Not all forms are recognizable</a:t>
            </a:r>
          </a:p>
          <a:p>
            <a:pPr marL="168244" indent="-168244">
              <a:buFont typeface="Arial" pitchFamily="34" charset="0"/>
              <a:buChar char="•"/>
            </a:pPr>
            <a:r>
              <a:rPr lang="en-US" dirty="0"/>
              <a:t>Aging considerations</a:t>
            </a:r>
          </a:p>
          <a:p>
            <a:pPr marL="168244" indent="-168244">
              <a:buFont typeface="Arial" pitchFamily="34" charset="0"/>
              <a:buChar char="•"/>
            </a:pPr>
            <a:r>
              <a:rPr lang="en-US" dirty="0"/>
              <a:t>Victim denies</a:t>
            </a:r>
          </a:p>
          <a:p>
            <a:r>
              <a:rPr lang="en-CA" dirty="0" smtClean="0"/>
              <a:t>Recognition of elder abuse involves:</a:t>
            </a:r>
          </a:p>
          <a:p>
            <a:pPr marL="168244" indent="-168244">
              <a:buFont typeface="Arial" pitchFamily="34" charset="0"/>
              <a:buChar char="•"/>
            </a:pPr>
            <a:r>
              <a:rPr lang="en-US" dirty="0"/>
              <a:t>Determining vulnerabilities and risks</a:t>
            </a:r>
          </a:p>
          <a:p>
            <a:pPr marL="168244" indent="-168244">
              <a:buFont typeface="Arial" pitchFamily="34" charset="0"/>
              <a:buChar char="•"/>
            </a:pPr>
            <a:r>
              <a:rPr lang="en-US" dirty="0"/>
              <a:t>Determining what, where, when, why and how</a:t>
            </a:r>
          </a:p>
          <a:p>
            <a:pPr marL="168244" indent="-168244">
              <a:buFont typeface="Arial" pitchFamily="34" charset="0"/>
              <a:buChar char="•"/>
            </a:pPr>
            <a:r>
              <a:rPr lang="en-US" dirty="0"/>
              <a:t>Attempting to understand nature of risk</a:t>
            </a:r>
          </a:p>
          <a:p>
            <a:pPr marL="168244" indent="-168244">
              <a:buFont typeface="Arial" pitchFamily="34" charset="0"/>
              <a:buChar char="•"/>
            </a:pPr>
            <a:r>
              <a:rPr lang="en-US" dirty="0"/>
              <a:t>Determining the resulting level of that risk</a:t>
            </a:r>
          </a:p>
          <a:p>
            <a:pPr marL="168244" indent="-168244">
              <a:buFont typeface="Arial" pitchFamily="34" charset="0"/>
              <a:buChar char="•"/>
            </a:pPr>
            <a:r>
              <a:rPr lang="en-US" dirty="0"/>
              <a:t>Comparing the level of risk against the criteria that determine the significance of the risk</a:t>
            </a:r>
          </a:p>
          <a:p>
            <a:endParaRPr lang="en-CA" dirty="0"/>
          </a:p>
          <a:p>
            <a:endParaRPr lang="en-US"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14</a:t>
            </a:fld>
            <a:endParaRPr lang="en-CA" dirty="0"/>
          </a:p>
        </p:txBody>
      </p:sp>
    </p:spTree>
    <p:extLst>
      <p:ext uri="{BB962C8B-B14F-4D97-AF65-F5344CB8AC3E}">
        <p14:creationId xmlns:p14="http://schemas.microsoft.com/office/powerpoint/2010/main" val="71162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many cases of elder abuse, older adults are often reluctant to report abuses against themselves.  </a:t>
            </a:r>
          </a:p>
          <a:p>
            <a:endParaRPr lang="en-CA" dirty="0"/>
          </a:p>
          <a:p>
            <a:r>
              <a:rPr lang="en-CA" dirty="0" smtClean="0"/>
              <a:t>What do you see as barriers to disclosure?</a:t>
            </a:r>
          </a:p>
          <a:p>
            <a:endParaRPr lang="en-CA" dirty="0"/>
          </a:p>
          <a:p>
            <a:r>
              <a:rPr lang="en-CA" dirty="0" smtClean="0"/>
              <a:t>Therefore; it is important to consider these factors whenever dealing with an older adult that you might suspect is being abused</a:t>
            </a:r>
            <a:endParaRPr lang="en-US"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15</a:t>
            </a:fld>
            <a:endParaRPr lang="en-CA" dirty="0"/>
          </a:p>
        </p:txBody>
      </p:sp>
    </p:spTree>
    <p:extLst>
      <p:ext uri="{BB962C8B-B14F-4D97-AF65-F5344CB8AC3E}">
        <p14:creationId xmlns:p14="http://schemas.microsoft.com/office/powerpoint/2010/main" val="547703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Advocacy wheel illustrates basic principles that guide responses to individuals affected by elder abuse.  </a:t>
            </a:r>
          </a:p>
          <a:p>
            <a:endParaRPr lang="en-CA" dirty="0" smtClean="0"/>
          </a:p>
          <a:p>
            <a:r>
              <a:rPr lang="en-US" dirty="0" smtClean="0"/>
              <a:t>1.  The </a:t>
            </a:r>
            <a:r>
              <a:rPr lang="en-US" dirty="0"/>
              <a:t>basic requirements of life: food, clothing, shelter and social contact.</a:t>
            </a:r>
          </a:p>
          <a:p>
            <a:r>
              <a:rPr lang="en-US" dirty="0" smtClean="0"/>
              <a:t>2.  Live </a:t>
            </a:r>
            <a:r>
              <a:rPr lang="en-US" dirty="0"/>
              <a:t>without physical, emotional, financial, sexual and medical abuse and neglect.</a:t>
            </a:r>
          </a:p>
          <a:p>
            <a:r>
              <a:rPr lang="en-US" dirty="0" smtClean="0"/>
              <a:t>3.  Be </a:t>
            </a:r>
            <a:r>
              <a:rPr lang="en-US" dirty="0"/>
              <a:t>informed about heir civil and legal rights and live free from violation of these rights.</a:t>
            </a:r>
          </a:p>
          <a:p>
            <a:r>
              <a:rPr lang="en-US" dirty="0" smtClean="0"/>
              <a:t>4.  Participate </a:t>
            </a:r>
            <a:r>
              <a:rPr lang="en-US" dirty="0"/>
              <a:t>in making decisions about themselves, to the full extent of their ability.</a:t>
            </a:r>
          </a:p>
          <a:p>
            <a:r>
              <a:rPr lang="en-US" dirty="0" smtClean="0"/>
              <a:t>5.  Refuse </a:t>
            </a:r>
            <a:r>
              <a:rPr lang="en-US" dirty="0"/>
              <a:t>assistance and intervention.</a:t>
            </a:r>
          </a:p>
          <a:p>
            <a:endParaRPr lang="en-CA" dirty="0" smtClean="0"/>
          </a:p>
          <a:p>
            <a:endParaRPr lang="en-CA" dirty="0"/>
          </a:p>
          <a:p>
            <a:endParaRPr lang="en-US"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17</a:t>
            </a:fld>
            <a:endParaRPr lang="en-CA" dirty="0"/>
          </a:p>
        </p:txBody>
      </p:sp>
    </p:spTree>
    <p:extLst>
      <p:ext uri="{BB962C8B-B14F-4D97-AF65-F5344CB8AC3E}">
        <p14:creationId xmlns:p14="http://schemas.microsoft.com/office/powerpoint/2010/main" val="51214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p:txBody>
          <a:bodyPr/>
          <a:lstStyle/>
          <a:p>
            <a:endParaRPr lang="en-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21</a:t>
            </a:fld>
            <a:endParaRPr lang="en-CA" dirty="0"/>
          </a:p>
        </p:txBody>
      </p:sp>
    </p:spTree>
    <p:extLst>
      <p:ext uri="{BB962C8B-B14F-4D97-AF65-F5344CB8AC3E}">
        <p14:creationId xmlns:p14="http://schemas.microsoft.com/office/powerpoint/2010/main" val="171376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22</a:t>
            </a:fld>
            <a:endParaRPr lang="en-CA" dirty="0"/>
          </a:p>
        </p:txBody>
      </p:sp>
    </p:spTree>
    <p:extLst>
      <p:ext uri="{BB962C8B-B14F-4D97-AF65-F5344CB8AC3E}">
        <p14:creationId xmlns:p14="http://schemas.microsoft.com/office/powerpoint/2010/main" val="202437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23</a:t>
            </a:fld>
            <a:endParaRPr lang="en-CA" dirty="0"/>
          </a:p>
        </p:txBody>
      </p:sp>
    </p:spTree>
    <p:extLst>
      <p:ext uri="{BB962C8B-B14F-4D97-AF65-F5344CB8AC3E}">
        <p14:creationId xmlns:p14="http://schemas.microsoft.com/office/powerpoint/2010/main" val="3775621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24</a:t>
            </a:fld>
            <a:endParaRPr lang="en-CA" dirty="0"/>
          </a:p>
        </p:txBody>
      </p:sp>
    </p:spTree>
    <p:extLst>
      <p:ext uri="{BB962C8B-B14F-4D97-AF65-F5344CB8AC3E}">
        <p14:creationId xmlns:p14="http://schemas.microsoft.com/office/powerpoint/2010/main" val="347071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this activity is aimed at getting participants to think about how they would describe Elder Abuse to a client or to someone in the general public.</a:t>
            </a:r>
            <a:endParaRPr lang="en-US" dirty="0" smtClean="0"/>
          </a:p>
          <a:p>
            <a:endParaRPr lang="en-US" dirty="0" smtClean="0"/>
          </a:p>
          <a:p>
            <a:r>
              <a:rPr lang="en-US" dirty="0" smtClean="0"/>
              <a:t>Think about how you would describe “Elder Abuse” by identifying:</a:t>
            </a:r>
          </a:p>
          <a:p>
            <a:pPr marL="169393" indent="-169393">
              <a:buFont typeface="Arial" pitchFamily="34" charset="0"/>
              <a:buChar char="•"/>
            </a:pPr>
            <a:r>
              <a:rPr lang="en-US" dirty="0" smtClean="0"/>
              <a:t>What it is,</a:t>
            </a:r>
            <a:r>
              <a:rPr lang="en-US" baseline="0" dirty="0" smtClean="0"/>
              <a:t> and</a:t>
            </a:r>
          </a:p>
          <a:p>
            <a:pPr marL="169393" indent="-169393">
              <a:buFont typeface="Arial" pitchFamily="34" charset="0"/>
              <a:buChar char="•"/>
            </a:pPr>
            <a:r>
              <a:rPr lang="en-US" baseline="0" dirty="0" smtClean="0"/>
              <a:t>What it is not.</a:t>
            </a:r>
          </a:p>
          <a:p>
            <a:endParaRPr lang="en-US" baseline="0" dirty="0" smtClean="0"/>
          </a:p>
          <a:p>
            <a:r>
              <a:rPr lang="en-US" baseline="0" dirty="0" smtClean="0"/>
              <a:t>Facilitator Questions: </a:t>
            </a:r>
          </a:p>
          <a:p>
            <a:pPr marL="225857" indent="-225857">
              <a:buFont typeface="+mj-lt"/>
              <a:buAutoNum type="arabicPeriod"/>
            </a:pPr>
            <a:r>
              <a:rPr lang="en-US" baseline="0" dirty="0" smtClean="0"/>
              <a:t>What stands out or resonates with you?</a:t>
            </a:r>
          </a:p>
          <a:p>
            <a:pPr marL="225857" indent="-225857">
              <a:buFont typeface="+mj-lt"/>
              <a:buAutoNum type="arabicPeriod"/>
            </a:pPr>
            <a:r>
              <a:rPr lang="en-US" baseline="0" dirty="0" smtClean="0"/>
              <a:t>How does this relate to your own previous experiences in addressing elder abuse?</a:t>
            </a:r>
          </a:p>
          <a:p>
            <a:pPr marL="225857" indent="-225857">
              <a:buFont typeface="+mj-lt"/>
              <a:buAutoNum type="arabicPeriod"/>
            </a:pPr>
            <a:r>
              <a:rPr lang="en-US" baseline="0" dirty="0" smtClean="0"/>
              <a:t>How would a common definition help your organization or service providers?</a:t>
            </a:r>
          </a:p>
          <a:p>
            <a:pPr marL="225857" indent="-225857">
              <a:buFont typeface="+mj-lt"/>
              <a:buAutoNum type="arabicPeriod"/>
            </a:pPr>
            <a:r>
              <a:rPr lang="en-US" baseline="0" dirty="0" smtClean="0"/>
              <a:t>Having a common definition is important. What steps can you take to establish one for your community?</a:t>
            </a:r>
          </a:p>
          <a:p>
            <a:endParaRPr lang="en-US" baseline="0" dirty="0" smtClean="0"/>
          </a:p>
          <a:p>
            <a:r>
              <a:rPr lang="en-US" baseline="0" dirty="0" smtClean="0"/>
              <a:t>Summarize discussion with key messages:</a:t>
            </a:r>
          </a:p>
          <a:p>
            <a:pPr marL="169393" indent="-169393">
              <a:buFont typeface="Arial" pitchFamily="34" charset="0"/>
              <a:buChar char="•"/>
            </a:pPr>
            <a:r>
              <a:rPr lang="en-US" baseline="0" dirty="0" smtClean="0"/>
              <a:t>Elder abuse refers to a pattern of </a:t>
            </a:r>
            <a:r>
              <a:rPr lang="en-US" baseline="0" dirty="0" err="1" smtClean="0"/>
              <a:t>behaviour</a:t>
            </a:r>
            <a:r>
              <a:rPr lang="en-US" baseline="0" dirty="0" smtClean="0"/>
              <a:t> rather than a one-time incident</a:t>
            </a:r>
          </a:p>
          <a:p>
            <a:pPr marL="169393" indent="-169393">
              <a:buFont typeface="Arial" pitchFamily="34" charset="0"/>
              <a:buChar char="•"/>
            </a:pPr>
            <a:r>
              <a:rPr lang="en-US" baseline="0" dirty="0" smtClean="0"/>
              <a:t>It is important to differentiate between </a:t>
            </a:r>
            <a:r>
              <a:rPr lang="en-US" i="1" u="sng" baseline="0" dirty="0" smtClean="0"/>
              <a:t>conflict</a:t>
            </a:r>
            <a:r>
              <a:rPr lang="en-US" baseline="0" dirty="0" smtClean="0"/>
              <a:t> and </a:t>
            </a:r>
            <a:r>
              <a:rPr lang="en-US" i="1" u="sng" baseline="0" dirty="0" smtClean="0"/>
              <a:t>elder abuse</a:t>
            </a:r>
            <a:r>
              <a:rPr lang="en-US" baseline="0" dirty="0" smtClean="0"/>
              <a:t>.</a:t>
            </a:r>
          </a:p>
          <a:p>
            <a:pPr marL="621106" lvl="1" indent="-169393">
              <a:buFont typeface="Arial" pitchFamily="34" charset="0"/>
              <a:buChar char="•"/>
            </a:pPr>
            <a:r>
              <a:rPr lang="en-US" baseline="0" dirty="0" smtClean="0"/>
              <a:t>Conflict is a natural part of life and is part of decision making and living and working with others</a:t>
            </a:r>
          </a:p>
          <a:p>
            <a:pPr marL="621106" lvl="1" indent="-169393">
              <a:buFont typeface="Arial" pitchFamily="34" charset="0"/>
              <a:buChar char="•"/>
            </a:pPr>
            <a:r>
              <a:rPr lang="en-US" baseline="0" dirty="0" smtClean="0"/>
              <a:t>Elder abuse is not about resolving problems, but rather is about exerting power and control over another person</a:t>
            </a:r>
          </a:p>
          <a:p>
            <a:pPr marL="451714" lvl="1"/>
            <a:endParaRPr lang="en-US" baseline="0" dirty="0" smtClean="0"/>
          </a:p>
        </p:txBody>
      </p:sp>
      <p:sp>
        <p:nvSpPr>
          <p:cNvPr id="4" name="Slide Number Placeholder 3"/>
          <p:cNvSpPr>
            <a:spLocks noGrp="1"/>
          </p:cNvSpPr>
          <p:nvPr>
            <p:ph type="sldNum" sz="quarter" idx="10"/>
          </p:nvPr>
        </p:nvSpPr>
        <p:spPr/>
        <p:txBody>
          <a:bodyPr/>
          <a:lstStyle/>
          <a:p>
            <a:fld id="{1B585DAB-E3DA-4979-B7F9-774F90F2277F}" type="slidenum">
              <a:rPr lang="en-CA" smtClean="0"/>
              <a:pPr/>
              <a:t>2</a:t>
            </a:fld>
            <a:endParaRPr lang="en-CA" dirty="0"/>
          </a:p>
        </p:txBody>
      </p:sp>
    </p:spTree>
    <p:extLst>
      <p:ext uri="{BB962C8B-B14F-4D97-AF65-F5344CB8AC3E}">
        <p14:creationId xmlns:p14="http://schemas.microsoft.com/office/powerpoint/2010/main" val="2383112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25</a:t>
            </a:fld>
            <a:endParaRPr lang="en-CA" dirty="0"/>
          </a:p>
        </p:txBody>
      </p:sp>
    </p:spTree>
    <p:extLst>
      <p:ext uri="{BB962C8B-B14F-4D97-AF65-F5344CB8AC3E}">
        <p14:creationId xmlns:p14="http://schemas.microsoft.com/office/powerpoint/2010/main" val="350234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265257"/>
          </a:xfrm>
        </p:spPr>
        <p:txBody>
          <a:bodyPr/>
          <a:lstStyle/>
          <a:p>
            <a:r>
              <a:rPr lang="en-CA" dirty="0" smtClean="0"/>
              <a:t>Safety planning is one strategy to reduce harm.  Helps the victim feel safer and can provide life-saving strategies.</a:t>
            </a:r>
          </a:p>
          <a:p>
            <a:endParaRPr lang="en-CA" dirty="0"/>
          </a:p>
          <a:p>
            <a:r>
              <a:rPr lang="en-CA" dirty="0" smtClean="0"/>
              <a:t>It is individualized with specific strategies that aim to improve the victim’s ability to negotiate their daily life without fear or intrusions from an abuser.</a:t>
            </a:r>
          </a:p>
          <a:p>
            <a:endParaRPr lang="en-CA" dirty="0"/>
          </a:p>
          <a:p>
            <a:r>
              <a:rPr lang="en-CA" dirty="0" smtClean="0"/>
              <a:t>Typically include: tactics to improve physical safety, which include steps to escape, how to prepare for the next time abuse occurs, information on community resources and plans for prevention.</a:t>
            </a:r>
          </a:p>
          <a:p>
            <a:endParaRPr lang="en-CA" dirty="0"/>
          </a:p>
          <a:p>
            <a:r>
              <a:rPr lang="en-CA" dirty="0" smtClean="0"/>
              <a:t>Safety planning activities include:</a:t>
            </a:r>
          </a:p>
          <a:p>
            <a:pPr marL="168244" indent="-168244">
              <a:buFont typeface="Arial" pitchFamily="34" charset="0"/>
              <a:buChar char="•"/>
            </a:pPr>
            <a:r>
              <a:rPr lang="en-CA" dirty="0" smtClean="0"/>
              <a:t>Engaging the victim in a discussion about the options</a:t>
            </a:r>
          </a:p>
          <a:p>
            <a:pPr marL="168244" indent="-168244">
              <a:buFont typeface="Arial" pitchFamily="34" charset="0"/>
              <a:buChar char="•"/>
            </a:pPr>
            <a:r>
              <a:rPr lang="en-CA" dirty="0" smtClean="0"/>
              <a:t>Discussion on what has been tried before, what worked and what did not.</a:t>
            </a:r>
          </a:p>
          <a:p>
            <a:pPr marL="168244" indent="-168244">
              <a:buFont typeface="Arial" pitchFamily="34" charset="0"/>
              <a:buChar char="•"/>
            </a:pPr>
            <a:r>
              <a:rPr lang="en-CA" dirty="0" smtClean="0"/>
              <a:t>Having an understanding of the victims strengths – limitations, etc.</a:t>
            </a:r>
          </a:p>
          <a:p>
            <a:pPr marL="168244" indent="-168244">
              <a:buFont typeface="Arial" pitchFamily="34" charset="0"/>
              <a:buChar char="•"/>
            </a:pPr>
            <a:endParaRPr lang="en-CA" dirty="0" smtClean="0"/>
          </a:p>
          <a:p>
            <a:r>
              <a:rPr lang="en-CA" dirty="0" smtClean="0"/>
              <a:t>Safety plans are best accompanied with risk and threat assessments, counseling and/or advocacy support.  Safety plans build on factors of risk.</a:t>
            </a:r>
          </a:p>
          <a:p>
            <a:r>
              <a:rPr lang="en-CA" dirty="0" smtClean="0"/>
              <a:t>They vary depending on the individual and abuse identified.</a:t>
            </a:r>
          </a:p>
          <a:p>
            <a:r>
              <a:rPr lang="en-CA" dirty="0" smtClean="0"/>
              <a:t>Should not be shared with perpetrator.		</a:t>
            </a:r>
            <a:endParaRPr lang="en-CA"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26</a:t>
            </a:fld>
            <a:endParaRPr lang="en-CA" dirty="0"/>
          </a:p>
        </p:txBody>
      </p:sp>
    </p:spTree>
    <p:extLst>
      <p:ext uri="{BB962C8B-B14F-4D97-AF65-F5344CB8AC3E}">
        <p14:creationId xmlns:p14="http://schemas.microsoft.com/office/powerpoint/2010/main" val="1575059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DEB7C-FB02-414C-BFB6-853F946ADD68}" type="slidenum">
              <a:rPr lang="en-US" smtClean="0"/>
              <a:t>28</a:t>
            </a:fld>
            <a:endParaRPr lang="en-US"/>
          </a:p>
        </p:txBody>
      </p:sp>
    </p:spTree>
    <p:extLst>
      <p:ext uri="{BB962C8B-B14F-4D97-AF65-F5344CB8AC3E}">
        <p14:creationId xmlns:p14="http://schemas.microsoft.com/office/powerpoint/2010/main" val="215295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Stats 1999 General Social Survey – approximately 23,000 Alberta seniors experience elder abuse</a:t>
            </a:r>
          </a:p>
          <a:p>
            <a:endParaRPr lang="en-CA" dirty="0"/>
          </a:p>
          <a:p>
            <a:r>
              <a:rPr lang="en-CA" dirty="0" smtClean="0"/>
              <a:t>Becoming more of a health concern</a:t>
            </a:r>
          </a:p>
          <a:p>
            <a:endParaRPr lang="en-CA" dirty="0"/>
          </a:p>
          <a:p>
            <a:r>
              <a:rPr lang="en-CA" dirty="0" smtClean="0"/>
              <a:t>2031 – 1 in 5 Albertans will be a senior</a:t>
            </a:r>
          </a:p>
          <a:p>
            <a:endParaRPr lang="en-CA" dirty="0"/>
          </a:p>
          <a:p>
            <a:r>
              <a:rPr lang="en-CA" dirty="0" smtClean="0"/>
              <a:t>Approximately 25% of crimes against older adults are committed by family members (spouse or adult child)</a:t>
            </a:r>
          </a:p>
          <a:p>
            <a:endParaRPr lang="en-CA" dirty="0" smtClean="0"/>
          </a:p>
          <a:p>
            <a:r>
              <a:rPr lang="en-CA" dirty="0" smtClean="0"/>
              <a:t>Definitions: provide common language among service providers</a:t>
            </a:r>
          </a:p>
          <a:p>
            <a:r>
              <a:rPr lang="en-CA" dirty="0"/>
              <a:t>	</a:t>
            </a:r>
            <a:r>
              <a:rPr lang="en-CA" dirty="0" smtClean="0"/>
              <a:t>Quebec example: includes human rights</a:t>
            </a:r>
          </a:p>
          <a:p>
            <a:r>
              <a:rPr lang="en-CA" dirty="0"/>
              <a:t>	</a:t>
            </a:r>
            <a:r>
              <a:rPr lang="en-CA" dirty="0" smtClean="0"/>
              <a:t>Elder abuse used as an all inclusive term</a:t>
            </a:r>
          </a:p>
          <a:p>
            <a:endParaRPr lang="en-CA" dirty="0"/>
          </a:p>
          <a:p>
            <a:r>
              <a:rPr lang="en-CA" dirty="0" smtClean="0"/>
              <a:t>In order to describe to seniors - Lets take a minute to think about how you would describe elder abuse – what it is and what it is not </a:t>
            </a:r>
            <a:endParaRPr lang="en-CA" dirty="0"/>
          </a:p>
          <a:p>
            <a:endParaRPr lang="en-CA" dirty="0" smtClean="0"/>
          </a:p>
        </p:txBody>
      </p:sp>
      <p:sp>
        <p:nvSpPr>
          <p:cNvPr id="4" name="Slide Number Placeholder 3"/>
          <p:cNvSpPr>
            <a:spLocks noGrp="1"/>
          </p:cNvSpPr>
          <p:nvPr>
            <p:ph type="sldNum" sz="quarter" idx="10"/>
          </p:nvPr>
        </p:nvSpPr>
        <p:spPr/>
        <p:txBody>
          <a:bodyPr/>
          <a:lstStyle/>
          <a:p>
            <a:fld id="{1B585DAB-E3DA-4979-B7F9-774F90F2277F}" type="slidenum">
              <a:rPr lang="en-CA" smtClean="0"/>
              <a:pPr/>
              <a:t>3</a:t>
            </a:fld>
            <a:endParaRPr lang="en-CA" dirty="0"/>
          </a:p>
        </p:txBody>
      </p:sp>
    </p:spTree>
    <p:extLst>
      <p:ext uri="{BB962C8B-B14F-4D97-AF65-F5344CB8AC3E}">
        <p14:creationId xmlns:p14="http://schemas.microsoft.com/office/powerpoint/2010/main" val="339052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 a number of signs that may indicate elder abuse, it is important to be aware</a:t>
            </a:r>
            <a:r>
              <a:rPr lang="en-US" baseline="0" dirty="0" smtClean="0"/>
              <a:t> that not everyone who is a victim of elder abuse will exhibit signs. As well, not all people who exhibit signs are victims of elder abuse. Nevertheless, there are some common signs and symptoms attributed to elder abuse.</a:t>
            </a:r>
            <a:endParaRPr lang="en-US"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7</a:t>
            </a:fld>
            <a:endParaRPr lang="en-CA" dirty="0"/>
          </a:p>
        </p:txBody>
      </p:sp>
    </p:spTree>
    <p:extLst>
      <p:ext uri="{BB962C8B-B14F-4D97-AF65-F5344CB8AC3E}">
        <p14:creationId xmlns:p14="http://schemas.microsoft.com/office/powerpoint/2010/main" val="417494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85DAB-E3DA-4979-B7F9-774F90F2277F}" type="slidenum">
              <a:rPr lang="en-CA" smtClean="0"/>
              <a:pPr/>
              <a:t>8</a:t>
            </a:fld>
            <a:endParaRPr lang="en-CA" dirty="0"/>
          </a:p>
        </p:txBody>
      </p:sp>
    </p:spTree>
    <p:extLst>
      <p:ext uri="{BB962C8B-B14F-4D97-AF65-F5344CB8AC3E}">
        <p14:creationId xmlns:p14="http://schemas.microsoft.com/office/powerpoint/2010/main" val="226718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9</a:t>
            </a:fld>
            <a:endParaRPr lang="en-CA" dirty="0"/>
          </a:p>
        </p:txBody>
      </p:sp>
    </p:spTree>
    <p:extLst>
      <p:ext uri="{BB962C8B-B14F-4D97-AF65-F5344CB8AC3E}">
        <p14:creationId xmlns:p14="http://schemas.microsoft.com/office/powerpoint/2010/main" val="233587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10</a:t>
            </a:fld>
            <a:endParaRPr lang="en-CA" dirty="0"/>
          </a:p>
        </p:txBody>
      </p:sp>
    </p:spTree>
    <p:extLst>
      <p:ext uri="{BB962C8B-B14F-4D97-AF65-F5344CB8AC3E}">
        <p14:creationId xmlns:p14="http://schemas.microsoft.com/office/powerpoint/2010/main" val="260834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11</a:t>
            </a:fld>
            <a:endParaRPr lang="en-CA" dirty="0"/>
          </a:p>
        </p:txBody>
      </p:sp>
    </p:spTree>
    <p:extLst>
      <p:ext uri="{BB962C8B-B14F-4D97-AF65-F5344CB8AC3E}">
        <p14:creationId xmlns:p14="http://schemas.microsoft.com/office/powerpoint/2010/main" val="132795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585DAB-E3DA-4979-B7F9-774F90F2277F}" type="slidenum">
              <a:rPr lang="en-CA" smtClean="0"/>
              <a:pPr/>
              <a:t>12</a:t>
            </a:fld>
            <a:endParaRPr lang="en-CA" dirty="0"/>
          </a:p>
        </p:txBody>
      </p:sp>
    </p:spTree>
    <p:extLst>
      <p:ext uri="{BB962C8B-B14F-4D97-AF65-F5344CB8AC3E}">
        <p14:creationId xmlns:p14="http://schemas.microsoft.com/office/powerpoint/2010/main" val="11621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B4A381D-B652-4CA0-B3B4-E267E8C89278}" type="datetimeFigureOut">
              <a:rPr lang="en-US" smtClean="0"/>
              <a:t>2/25/2015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862FB5-9D32-47CE-AA27-67C8B046B9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862FB5-9D32-47CE-AA27-67C8B046B9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862FB5-9D32-47CE-AA27-67C8B046B9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862FB5-9D32-47CE-AA27-67C8B046B9C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7862FB5-9D32-47CE-AA27-67C8B046B9C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862FB5-9D32-47CE-AA27-67C8B046B9C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7862FB5-9D32-47CE-AA27-67C8B046B9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7862FB5-9D32-47CE-AA27-67C8B046B9C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B4A381D-B652-4CA0-B3B4-E267E8C89278}" type="datetimeFigureOut">
              <a:rPr lang="en-US" smtClean="0"/>
              <a:t>2/25/2015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7862FB5-9D32-47CE-AA27-67C8B046B9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B4A381D-B652-4CA0-B3B4-E267E8C89278}" type="datetimeFigureOut">
              <a:rPr lang="en-US" smtClean="0"/>
              <a:t>2/25/2015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862FB5-9D32-47CE-AA27-67C8B046B9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B4A381D-B652-4CA0-B3B4-E267E8C89278}" type="datetimeFigureOut">
              <a:rPr lang="en-US" smtClean="0"/>
              <a:t>2/25/2015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862FB5-9D32-47CE-AA27-67C8B046B9C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B4A381D-B652-4CA0-B3B4-E267E8C89278}" type="datetimeFigureOut">
              <a:rPr lang="en-US" smtClean="0"/>
              <a:t>2/25/2015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7862FB5-9D32-47CE-AA27-67C8B046B9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ak-net.ca/" TargetMode="External"/><Relationship Id="rId2" Type="http://schemas.openxmlformats.org/officeDocument/2006/relationships/hyperlink" Target="http://www.albertaelderabuse.ca/" TargetMode="External"/><Relationship Id="rId1" Type="http://schemas.openxmlformats.org/officeDocument/2006/relationships/slideLayout" Target="../slideLayouts/slideLayout2.xml"/><Relationship Id="rId5" Type="http://schemas.openxmlformats.org/officeDocument/2006/relationships/hyperlink" Target="http://humanservices.alberta.ca/abuse-bullying/14839.html" TargetMode="External"/><Relationship Id="rId4" Type="http://schemas.openxmlformats.org/officeDocument/2006/relationships/hyperlink" Target="http://www.cnpea.c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45030"/>
            <a:ext cx="7772400" cy="1829761"/>
          </a:xfrm>
        </p:spPr>
        <p:txBody>
          <a:bodyPr>
            <a:noAutofit/>
          </a:bodyPr>
          <a:lstStyle/>
          <a:p>
            <a:pPr fontAlgn="auto">
              <a:spcAft>
                <a:spcPts val="0"/>
              </a:spcAft>
              <a:defRPr/>
            </a:pPr>
            <a:r>
              <a:rPr lang="en-US" sz="6600" dirty="0" smtClean="0">
                <a:solidFill>
                  <a:srgbClr val="0070C0"/>
                </a:solidFill>
              </a:rPr>
              <a:t>Taking Action </a:t>
            </a:r>
            <a:r>
              <a:rPr lang="en-CA" sz="6600" dirty="0" smtClean="0">
                <a:solidFill>
                  <a:srgbClr val="0070C0"/>
                </a:solidFill>
              </a:rPr>
              <a:t/>
            </a:r>
            <a:br>
              <a:rPr lang="en-CA" sz="6600" dirty="0" smtClean="0">
                <a:solidFill>
                  <a:srgbClr val="0070C0"/>
                </a:solidFill>
              </a:rPr>
            </a:br>
            <a:r>
              <a:rPr lang="en-US" sz="6600" dirty="0" smtClean="0">
                <a:solidFill>
                  <a:srgbClr val="0070C0"/>
                </a:solidFill>
              </a:rPr>
              <a:t>Against </a:t>
            </a:r>
            <a:r>
              <a:rPr lang="en-CA" sz="6600" dirty="0" smtClean="0">
                <a:solidFill>
                  <a:srgbClr val="0070C0"/>
                </a:solidFill>
              </a:rPr>
              <a:t/>
            </a:r>
            <a:br>
              <a:rPr lang="en-CA" sz="6600" dirty="0" smtClean="0">
                <a:solidFill>
                  <a:srgbClr val="0070C0"/>
                </a:solidFill>
              </a:rPr>
            </a:br>
            <a:r>
              <a:rPr lang="en-US" sz="6600" dirty="0" smtClean="0">
                <a:solidFill>
                  <a:srgbClr val="0070C0"/>
                </a:solidFill>
              </a:rPr>
              <a:t>Elder Abuse</a:t>
            </a:r>
            <a:r>
              <a:rPr lang="en-CA" sz="6600" dirty="0" smtClean="0">
                <a:solidFill>
                  <a:srgbClr val="0070C0"/>
                </a:solidFill>
              </a:rPr>
              <a:t/>
            </a:r>
            <a:br>
              <a:rPr lang="en-CA" sz="6600" dirty="0" smtClean="0">
                <a:solidFill>
                  <a:srgbClr val="0070C0"/>
                </a:solidFill>
              </a:rPr>
            </a:br>
            <a:endParaRPr lang="en-CA" sz="6600" dirty="0">
              <a:solidFill>
                <a:srgbClr val="0070C0"/>
              </a:solidFill>
            </a:endParaRPr>
          </a:p>
        </p:txBody>
      </p:sp>
      <p:sp>
        <p:nvSpPr>
          <p:cNvPr id="5222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en-CA" dirty="0"/>
              <a:t>1</a:t>
            </a:r>
          </a:p>
        </p:txBody>
      </p:sp>
    </p:spTree>
    <p:extLst>
      <p:ext uri="{BB962C8B-B14F-4D97-AF65-F5344CB8AC3E}">
        <p14:creationId xmlns:p14="http://schemas.microsoft.com/office/powerpoint/2010/main" val="3959053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CA" dirty="0" smtClean="0"/>
              <a:t>Action that causes physical discomfort, pain or injury.</a:t>
            </a:r>
          </a:p>
          <a:p>
            <a:r>
              <a:rPr lang="en-CA" dirty="0" smtClean="0"/>
              <a:t>Unexplained injuries such as bruises, burns or bites</a:t>
            </a:r>
          </a:p>
          <a:p>
            <a:r>
              <a:rPr lang="en-CA" dirty="0" smtClean="0"/>
              <a:t>Missing hair</a:t>
            </a:r>
          </a:p>
          <a:p>
            <a:r>
              <a:rPr lang="en-CA" dirty="0" smtClean="0"/>
              <a:t>Untreated medical problems or history of injury</a:t>
            </a:r>
          </a:p>
          <a:p>
            <a:r>
              <a:rPr lang="en-CA" dirty="0" smtClean="0"/>
              <a:t>Harming or threatening to harm </a:t>
            </a:r>
            <a:endParaRPr lang="en-CA" dirty="0" smtClean="0"/>
          </a:p>
          <a:p>
            <a:pPr marL="109728" indent="0">
              <a:buNone/>
            </a:pPr>
            <a:r>
              <a:rPr lang="en-CA" dirty="0" smtClean="0"/>
              <a:t>pets</a:t>
            </a:r>
            <a:endParaRPr lang="en-CA" dirty="0" smtClean="0"/>
          </a:p>
          <a:p>
            <a:r>
              <a:rPr lang="en-CA" dirty="0" smtClean="0"/>
              <a:t>Confinement </a:t>
            </a:r>
          </a:p>
          <a:p>
            <a:endParaRPr lang="en-US" dirty="0"/>
          </a:p>
        </p:txBody>
      </p:sp>
      <p:sp>
        <p:nvSpPr>
          <p:cNvPr id="3" name="Title 2"/>
          <p:cNvSpPr>
            <a:spLocks noGrp="1"/>
          </p:cNvSpPr>
          <p:nvPr>
            <p:ph type="title"/>
          </p:nvPr>
        </p:nvSpPr>
        <p:spPr/>
        <p:txBody>
          <a:bodyPr/>
          <a:lstStyle/>
          <a:p>
            <a:r>
              <a:rPr lang="en-CA" dirty="0" smtClean="0">
                <a:solidFill>
                  <a:srgbClr val="0070C0"/>
                </a:solidFill>
              </a:rPr>
              <a:t>Physical Abuse </a:t>
            </a:r>
            <a:r>
              <a:rPr lang="en-CA" dirty="0">
                <a:solidFill>
                  <a:srgbClr val="0070C0"/>
                </a:solidFill>
              </a:rPr>
              <a:t>I</a:t>
            </a:r>
            <a:r>
              <a:rPr lang="en-CA" dirty="0" smtClean="0">
                <a:solidFill>
                  <a:srgbClr val="0070C0"/>
                </a:solidFill>
              </a:rPr>
              <a:t>ndicators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10</a:t>
            </a:fld>
            <a:endParaRPr lang="en-CA" dirty="0"/>
          </a:p>
        </p:txBody>
      </p:sp>
      <p:pic>
        <p:nvPicPr>
          <p:cNvPr id="5" name="Picture 2"/>
          <p:cNvPicPr>
            <a:picLocks noChangeAspect="1" noChangeArrowheads="1"/>
          </p:cNvPicPr>
          <p:nvPr/>
        </p:nvPicPr>
        <p:blipFill>
          <a:blip r:embed="rId3"/>
          <a:srcRect/>
          <a:stretch>
            <a:fillRect/>
          </a:stretch>
        </p:blipFill>
        <p:spPr bwMode="auto">
          <a:xfrm>
            <a:off x="6553200" y="4343400"/>
            <a:ext cx="1848720" cy="2287588"/>
          </a:xfrm>
          <a:prstGeom prst="rect">
            <a:avLst/>
          </a:prstGeom>
          <a:noFill/>
          <a:ln w="9525">
            <a:noFill/>
            <a:miter lim="800000"/>
            <a:headEnd/>
            <a:tailEnd/>
          </a:ln>
        </p:spPr>
      </p:pic>
    </p:spTree>
    <p:extLst>
      <p:ext uri="{BB962C8B-B14F-4D97-AF65-F5344CB8AC3E}">
        <p14:creationId xmlns:p14="http://schemas.microsoft.com/office/powerpoint/2010/main" val="4157746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CA" dirty="0" smtClean="0"/>
              <a:t>Intentional or unintentional failure to provide for the basic needs of someone.</a:t>
            </a:r>
          </a:p>
          <a:p>
            <a:r>
              <a:rPr lang="en-CA" sz="2400" dirty="0" smtClean="0"/>
              <a:t>Inappropriate or dirty clothing</a:t>
            </a:r>
          </a:p>
          <a:p>
            <a:r>
              <a:rPr lang="en-CA" sz="2400" dirty="0" smtClean="0"/>
              <a:t>Poor hygiene</a:t>
            </a:r>
          </a:p>
          <a:p>
            <a:r>
              <a:rPr lang="en-CA" sz="2400" dirty="0" smtClean="0"/>
              <a:t>Dehydration</a:t>
            </a:r>
          </a:p>
          <a:p>
            <a:r>
              <a:rPr lang="en-CA" sz="2400" dirty="0" smtClean="0"/>
              <a:t>Unsafe living conditions</a:t>
            </a:r>
          </a:p>
          <a:p>
            <a:r>
              <a:rPr lang="en-CA" sz="2400" dirty="0" smtClean="0"/>
              <a:t>Lack of social contact</a:t>
            </a:r>
          </a:p>
          <a:p>
            <a:r>
              <a:rPr lang="en-CA" sz="2400" dirty="0" smtClean="0"/>
              <a:t>Irregular medical appointments</a:t>
            </a:r>
          </a:p>
          <a:p>
            <a:r>
              <a:rPr lang="en-CA" sz="2400" dirty="0" smtClean="0"/>
              <a:t>Lack of, or poor conditions of, dentures, glasses, or hearing aids</a:t>
            </a:r>
            <a:endParaRPr lang="en-US" sz="2400" dirty="0"/>
          </a:p>
        </p:txBody>
      </p:sp>
      <p:sp>
        <p:nvSpPr>
          <p:cNvPr id="3" name="Title 2"/>
          <p:cNvSpPr>
            <a:spLocks noGrp="1"/>
          </p:cNvSpPr>
          <p:nvPr>
            <p:ph type="title"/>
          </p:nvPr>
        </p:nvSpPr>
        <p:spPr/>
        <p:txBody>
          <a:bodyPr/>
          <a:lstStyle/>
          <a:p>
            <a:r>
              <a:rPr lang="en-CA" dirty="0" smtClean="0">
                <a:solidFill>
                  <a:srgbClr val="0070C0"/>
                </a:solidFill>
              </a:rPr>
              <a:t>Neglect Indicators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11</a:t>
            </a:fld>
            <a:endParaRPr lang="en-CA" dirty="0"/>
          </a:p>
        </p:txBody>
      </p:sp>
      <p:pic>
        <p:nvPicPr>
          <p:cNvPr id="5" name="Picture 2"/>
          <p:cNvPicPr>
            <a:picLocks noChangeAspect="1" noChangeArrowheads="1"/>
          </p:cNvPicPr>
          <p:nvPr/>
        </p:nvPicPr>
        <p:blipFill>
          <a:blip r:embed="rId3"/>
          <a:srcRect/>
          <a:stretch>
            <a:fillRect/>
          </a:stretch>
        </p:blipFill>
        <p:spPr bwMode="auto">
          <a:xfrm>
            <a:off x="6477000" y="2133600"/>
            <a:ext cx="1800225" cy="2533650"/>
          </a:xfrm>
          <a:prstGeom prst="rect">
            <a:avLst/>
          </a:prstGeom>
          <a:noFill/>
          <a:ln w="9525">
            <a:noFill/>
            <a:miter lim="800000"/>
            <a:headEnd/>
            <a:tailEnd/>
          </a:ln>
        </p:spPr>
      </p:pic>
    </p:spTree>
    <p:extLst>
      <p:ext uri="{BB962C8B-B14F-4D97-AF65-F5344CB8AC3E}">
        <p14:creationId xmlns:p14="http://schemas.microsoft.com/office/powerpoint/2010/main" val="3692713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CA" dirty="0" smtClean="0"/>
              <a:t>Unwanted sexual behaviour including sexual comments, exploitive use of pornography, fondling or sexual assault.</a:t>
            </a:r>
          </a:p>
          <a:p>
            <a:r>
              <a:rPr lang="en-CA" sz="2400" dirty="0" smtClean="0"/>
              <a:t>Pain</a:t>
            </a:r>
          </a:p>
          <a:p>
            <a:r>
              <a:rPr lang="en-CA" sz="2400" dirty="0" smtClean="0"/>
              <a:t>Bruising or bleeding in the genital or chest area</a:t>
            </a:r>
          </a:p>
          <a:p>
            <a:r>
              <a:rPr lang="en-CA" sz="2400" dirty="0" smtClean="0"/>
              <a:t>Sexually transmitted illnesses</a:t>
            </a:r>
          </a:p>
          <a:p>
            <a:r>
              <a:rPr lang="en-CA" sz="2400" dirty="0" smtClean="0"/>
              <a:t>Recent depression</a:t>
            </a:r>
          </a:p>
          <a:p>
            <a:r>
              <a:rPr lang="en-CA" sz="2400" dirty="0" smtClean="0"/>
              <a:t>Recent incontinence</a:t>
            </a:r>
            <a:endParaRPr lang="en-US" sz="2400" dirty="0"/>
          </a:p>
        </p:txBody>
      </p:sp>
      <p:sp>
        <p:nvSpPr>
          <p:cNvPr id="3" name="Title 2"/>
          <p:cNvSpPr>
            <a:spLocks noGrp="1"/>
          </p:cNvSpPr>
          <p:nvPr>
            <p:ph type="title"/>
          </p:nvPr>
        </p:nvSpPr>
        <p:spPr/>
        <p:txBody>
          <a:bodyPr>
            <a:normAutofit/>
          </a:bodyPr>
          <a:lstStyle/>
          <a:p>
            <a:r>
              <a:rPr lang="en-CA" dirty="0" smtClean="0">
                <a:solidFill>
                  <a:srgbClr val="0070C0"/>
                </a:solidFill>
              </a:rPr>
              <a:t>Sexual Abuse Indicators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12</a:t>
            </a:fld>
            <a:endParaRPr lang="en-CA" dirty="0"/>
          </a:p>
        </p:txBody>
      </p:sp>
      <p:pic>
        <p:nvPicPr>
          <p:cNvPr id="5" name="Picture 2"/>
          <p:cNvPicPr>
            <a:picLocks noChangeAspect="1" noChangeArrowheads="1"/>
          </p:cNvPicPr>
          <p:nvPr/>
        </p:nvPicPr>
        <p:blipFill>
          <a:blip r:embed="rId3"/>
          <a:srcRect/>
          <a:stretch>
            <a:fillRect/>
          </a:stretch>
        </p:blipFill>
        <p:spPr bwMode="auto">
          <a:xfrm>
            <a:off x="5638800" y="4038600"/>
            <a:ext cx="2857500" cy="2562225"/>
          </a:xfrm>
          <a:prstGeom prst="rect">
            <a:avLst/>
          </a:prstGeom>
          <a:noFill/>
          <a:ln w="9525">
            <a:noFill/>
            <a:miter lim="800000"/>
            <a:headEnd/>
            <a:tailEnd/>
          </a:ln>
        </p:spPr>
      </p:pic>
    </p:spTree>
    <p:extLst>
      <p:ext uri="{BB962C8B-B14F-4D97-AF65-F5344CB8AC3E}">
        <p14:creationId xmlns:p14="http://schemas.microsoft.com/office/powerpoint/2010/main" val="47506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537" indent="0">
              <a:buNone/>
            </a:pPr>
            <a:r>
              <a:rPr lang="en-CA" dirty="0" smtClean="0"/>
              <a:t>Intentional or unintentional misuse of medications and prescriptions, such as withholding or providing doses that cause bodily harm, sedation or other adverse effects.</a:t>
            </a:r>
          </a:p>
          <a:p>
            <a:r>
              <a:rPr lang="en-CA" sz="2400" dirty="0" smtClean="0"/>
              <a:t>Changes in mental ability or physical ability</a:t>
            </a:r>
          </a:p>
          <a:p>
            <a:r>
              <a:rPr lang="en-CA" sz="2400" dirty="0" smtClean="0"/>
              <a:t>Decline in general health status including</a:t>
            </a:r>
          </a:p>
          <a:p>
            <a:pPr lvl="1"/>
            <a:r>
              <a:rPr lang="en-CA" sz="2000" dirty="0" smtClean="0"/>
              <a:t>Confusion</a:t>
            </a:r>
          </a:p>
          <a:p>
            <a:pPr lvl="1"/>
            <a:r>
              <a:rPr lang="en-CA" sz="2000" dirty="0" smtClean="0"/>
              <a:t>Poor balance</a:t>
            </a:r>
          </a:p>
          <a:p>
            <a:pPr lvl="1"/>
            <a:r>
              <a:rPr lang="en-CA" sz="2000" dirty="0" smtClean="0"/>
              <a:t>Falling</a:t>
            </a:r>
          </a:p>
          <a:p>
            <a:pPr lvl="1"/>
            <a:r>
              <a:rPr lang="en-CA" sz="2000" dirty="0" smtClean="0"/>
              <a:t>Depression</a:t>
            </a:r>
          </a:p>
          <a:p>
            <a:pPr lvl="1"/>
            <a:r>
              <a:rPr lang="en-CA" sz="2000" dirty="0" smtClean="0"/>
              <a:t>Recent incontinence</a:t>
            </a:r>
          </a:p>
          <a:p>
            <a:pPr lvl="1"/>
            <a:r>
              <a:rPr lang="en-CA" sz="2000" dirty="0" smtClean="0"/>
              <a:t>Agitation</a:t>
            </a:r>
            <a:endParaRPr lang="en-US" sz="2000" dirty="0"/>
          </a:p>
        </p:txBody>
      </p:sp>
      <p:sp>
        <p:nvSpPr>
          <p:cNvPr id="3" name="Title 2"/>
          <p:cNvSpPr>
            <a:spLocks noGrp="1"/>
          </p:cNvSpPr>
          <p:nvPr>
            <p:ph type="title"/>
          </p:nvPr>
        </p:nvSpPr>
        <p:spPr/>
        <p:txBody>
          <a:bodyPr>
            <a:normAutofit/>
          </a:bodyPr>
          <a:lstStyle/>
          <a:p>
            <a:r>
              <a:rPr lang="en-CA" dirty="0" smtClean="0">
                <a:solidFill>
                  <a:srgbClr val="0070C0"/>
                </a:solidFill>
              </a:rPr>
              <a:t>Medication Abuse </a:t>
            </a:r>
            <a:r>
              <a:rPr lang="en-CA" dirty="0">
                <a:solidFill>
                  <a:srgbClr val="0070C0"/>
                </a:solidFill>
              </a:rPr>
              <a:t>I</a:t>
            </a:r>
            <a:r>
              <a:rPr lang="en-CA" dirty="0" smtClean="0">
                <a:solidFill>
                  <a:srgbClr val="0070C0"/>
                </a:solidFill>
              </a:rPr>
              <a:t>ndicators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13</a:t>
            </a:fld>
            <a:endParaRPr lang="en-CA" dirty="0"/>
          </a:p>
        </p:txBody>
      </p:sp>
      <p:pic>
        <p:nvPicPr>
          <p:cNvPr id="5" name="Picture 2"/>
          <p:cNvPicPr>
            <a:picLocks noChangeAspect="1" noChangeArrowheads="1"/>
          </p:cNvPicPr>
          <p:nvPr/>
        </p:nvPicPr>
        <p:blipFill>
          <a:blip r:embed="rId3"/>
          <a:srcRect/>
          <a:stretch>
            <a:fillRect/>
          </a:stretch>
        </p:blipFill>
        <p:spPr bwMode="auto">
          <a:xfrm>
            <a:off x="5181600" y="4254500"/>
            <a:ext cx="3238500" cy="2286000"/>
          </a:xfrm>
          <a:prstGeom prst="rect">
            <a:avLst/>
          </a:prstGeom>
          <a:noFill/>
          <a:ln w="9525">
            <a:noFill/>
            <a:miter lim="800000"/>
            <a:headEnd/>
            <a:tailEnd/>
          </a:ln>
        </p:spPr>
      </p:pic>
    </p:spTree>
    <p:extLst>
      <p:ext uri="{BB962C8B-B14F-4D97-AF65-F5344CB8AC3E}">
        <p14:creationId xmlns:p14="http://schemas.microsoft.com/office/powerpoint/2010/main" val="2518931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537" indent="0">
              <a:buNone/>
            </a:pPr>
            <a:r>
              <a:rPr lang="en-CA" dirty="0" smtClean="0"/>
              <a:t>Complex issue which makes it difficult to recognize.</a:t>
            </a:r>
          </a:p>
          <a:p>
            <a:endParaRPr lang="en-CA" dirty="0" smtClean="0"/>
          </a:p>
          <a:p>
            <a:r>
              <a:rPr lang="en-CA" dirty="0" smtClean="0"/>
              <a:t>Own beliefs, values and biases</a:t>
            </a:r>
          </a:p>
          <a:p>
            <a:r>
              <a:rPr lang="en-CA" dirty="0" smtClean="0"/>
              <a:t>Lack of awareness – who is out there</a:t>
            </a:r>
          </a:p>
          <a:p>
            <a:r>
              <a:rPr lang="en-CA" dirty="0" smtClean="0"/>
              <a:t>No visible or observable signs</a:t>
            </a:r>
          </a:p>
          <a:p>
            <a:r>
              <a:rPr lang="en-CA" dirty="0" smtClean="0"/>
              <a:t>Plausible explanations for visible signs</a:t>
            </a:r>
          </a:p>
          <a:p>
            <a:r>
              <a:rPr lang="en-CA" dirty="0" smtClean="0"/>
              <a:t>Not all forms are recognizable</a:t>
            </a:r>
          </a:p>
          <a:p>
            <a:r>
              <a:rPr lang="en-CA" dirty="0" smtClean="0"/>
              <a:t>Aging considerations</a:t>
            </a:r>
          </a:p>
          <a:p>
            <a:r>
              <a:rPr lang="en-CA" dirty="0" smtClean="0"/>
              <a:t>Victim denial</a:t>
            </a:r>
          </a:p>
          <a:p>
            <a:endParaRPr lang="en-US" dirty="0"/>
          </a:p>
        </p:txBody>
      </p:sp>
      <p:sp>
        <p:nvSpPr>
          <p:cNvPr id="3" name="Title 2"/>
          <p:cNvSpPr>
            <a:spLocks noGrp="1"/>
          </p:cNvSpPr>
          <p:nvPr>
            <p:ph type="title"/>
          </p:nvPr>
        </p:nvSpPr>
        <p:spPr/>
        <p:txBody>
          <a:bodyPr/>
          <a:lstStyle/>
          <a:p>
            <a:r>
              <a:rPr lang="en-CA" dirty="0" smtClean="0">
                <a:solidFill>
                  <a:srgbClr val="0070C0"/>
                </a:solidFill>
              </a:rPr>
              <a:t>Challenges of Recognizing</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14</a:t>
            </a:fld>
            <a:endParaRPr lang="en-CA" dirty="0"/>
          </a:p>
        </p:txBody>
      </p:sp>
    </p:spTree>
    <p:extLst>
      <p:ext uri="{BB962C8B-B14F-4D97-AF65-F5344CB8AC3E}">
        <p14:creationId xmlns:p14="http://schemas.microsoft.com/office/powerpoint/2010/main" val="146967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5257800"/>
          </a:xfrm>
        </p:spPr>
        <p:txBody>
          <a:bodyPr>
            <a:normAutofit fontScale="77500" lnSpcReduction="20000"/>
          </a:bodyPr>
          <a:lstStyle/>
          <a:p>
            <a:r>
              <a:rPr lang="en-CA" sz="3400" dirty="0" smtClean="0"/>
              <a:t>What are some reasons that seniors are reluctant to report abuse?</a:t>
            </a:r>
          </a:p>
          <a:p>
            <a:pPr lvl="1"/>
            <a:r>
              <a:rPr lang="en-CA" sz="2800" dirty="0" smtClean="0"/>
              <a:t>Love for the abuser</a:t>
            </a:r>
          </a:p>
          <a:p>
            <a:pPr lvl="1"/>
            <a:r>
              <a:rPr lang="en-CA" sz="2800" dirty="0" smtClean="0"/>
              <a:t>Hope for change</a:t>
            </a:r>
          </a:p>
          <a:p>
            <a:pPr lvl="1"/>
            <a:r>
              <a:rPr lang="en-CA" sz="2800" dirty="0" smtClean="0"/>
              <a:t>Fear of institutionalization</a:t>
            </a:r>
          </a:p>
          <a:p>
            <a:pPr lvl="1"/>
            <a:r>
              <a:rPr lang="en-CA" sz="2800" dirty="0" smtClean="0"/>
              <a:t>Fear of losing a caregiver</a:t>
            </a:r>
          </a:p>
          <a:p>
            <a:pPr lvl="1"/>
            <a:r>
              <a:rPr lang="en-CA" sz="2800" dirty="0" smtClean="0"/>
              <a:t>Unable to report</a:t>
            </a:r>
          </a:p>
          <a:p>
            <a:pPr lvl="1"/>
            <a:r>
              <a:rPr lang="en-CA" sz="2800" dirty="0" smtClean="0"/>
              <a:t>Hopelessness</a:t>
            </a:r>
          </a:p>
          <a:p>
            <a:pPr lvl="1"/>
            <a:r>
              <a:rPr lang="en-CA" sz="2800" dirty="0" smtClean="0"/>
              <a:t>Shame</a:t>
            </a:r>
          </a:p>
          <a:p>
            <a:pPr lvl="1"/>
            <a:r>
              <a:rPr lang="en-CA" sz="2800" dirty="0" smtClean="0"/>
              <a:t>Guilt</a:t>
            </a:r>
          </a:p>
          <a:p>
            <a:pPr lvl="1"/>
            <a:r>
              <a:rPr lang="en-CA" sz="2800" dirty="0" smtClean="0"/>
              <a:t>Unaware of resources</a:t>
            </a:r>
          </a:p>
          <a:p>
            <a:pPr lvl="1"/>
            <a:endParaRPr lang="en-CA" dirty="0"/>
          </a:p>
          <a:p>
            <a:endParaRPr lang="en-CA" dirty="0" smtClean="0"/>
          </a:p>
          <a:p>
            <a:pPr marL="109537" indent="0">
              <a:buNone/>
            </a:pPr>
            <a:endParaRPr lang="en-CA" dirty="0" smtClean="0"/>
          </a:p>
          <a:p>
            <a:endParaRPr lang="en-CA" dirty="0" smtClean="0"/>
          </a:p>
          <a:p>
            <a:pPr marL="109537" indent="0">
              <a:buNone/>
            </a:pPr>
            <a:r>
              <a:rPr lang="en-CA" dirty="0"/>
              <a:t>	</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0070C0"/>
                </a:solidFill>
              </a:rPr>
              <a:t>Why seniors are reluctant to report</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15</a:t>
            </a:fld>
            <a:endParaRPr lang="en-CA" dirty="0"/>
          </a:p>
        </p:txBody>
      </p:sp>
    </p:spTree>
    <p:extLst>
      <p:ext uri="{BB962C8B-B14F-4D97-AF65-F5344CB8AC3E}">
        <p14:creationId xmlns:p14="http://schemas.microsoft.com/office/powerpoint/2010/main" val="15144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471672"/>
          </a:xfrm>
        </p:spPr>
        <p:txBody>
          <a:bodyPr/>
          <a:lstStyle/>
          <a:p>
            <a:pPr marL="457200" indent="-457200">
              <a:buFont typeface="Wingdings" panose="05000000000000000000" pitchFamily="2" charset="2"/>
              <a:buChar char="Ø"/>
            </a:pPr>
            <a:r>
              <a:rPr lang="en-US" sz="2400" dirty="0">
                <a:latin typeface="Calibri" pitchFamily="34" charset="0"/>
              </a:rPr>
              <a:t>Twenty-four percent of respondents did not tell anyone about the abuse they were experiencing. (2006)</a:t>
            </a:r>
          </a:p>
          <a:p>
            <a:pPr marL="457200" indent="-457200">
              <a:buFont typeface="Wingdings" panose="05000000000000000000" pitchFamily="2" charset="2"/>
              <a:buChar char="Ø"/>
            </a:pPr>
            <a:endParaRPr lang="en-US" sz="2400" dirty="0">
              <a:latin typeface="Calibri" pitchFamily="34" charset="0"/>
            </a:endParaRPr>
          </a:p>
          <a:p>
            <a:pPr marL="457200" indent="-457200">
              <a:buFont typeface="Wingdings" panose="05000000000000000000" pitchFamily="2" charset="2"/>
              <a:buChar char="Ø"/>
            </a:pPr>
            <a:r>
              <a:rPr lang="en-US" sz="2400" dirty="0">
                <a:latin typeface="Calibri" pitchFamily="34" charset="0"/>
              </a:rPr>
              <a:t>54% said their abuse was reported to the police. </a:t>
            </a:r>
          </a:p>
          <a:p>
            <a:pPr marL="457200" indent="-457200">
              <a:buFont typeface="Wingdings" panose="05000000000000000000" pitchFamily="2" charset="2"/>
              <a:buChar char="Ø"/>
            </a:pPr>
            <a:endParaRPr lang="en-US" sz="2400" dirty="0">
              <a:latin typeface="Calibri" pitchFamily="34" charset="0"/>
            </a:endParaRPr>
          </a:p>
          <a:p>
            <a:pPr marL="457200" indent="-457200">
              <a:buFont typeface="Wingdings" panose="05000000000000000000" pitchFamily="2" charset="2"/>
              <a:buChar char="Ø"/>
            </a:pPr>
            <a:r>
              <a:rPr lang="en-US" sz="2400" dirty="0">
                <a:latin typeface="Calibri" pitchFamily="34" charset="0"/>
              </a:rPr>
              <a:t>Of those, 33% said the report was made by someone other than themselves. (2006)</a:t>
            </a:r>
          </a:p>
          <a:p>
            <a:endParaRPr lang="en-US" dirty="0"/>
          </a:p>
        </p:txBody>
      </p:sp>
      <p:sp>
        <p:nvSpPr>
          <p:cNvPr id="3" name="Title 2"/>
          <p:cNvSpPr>
            <a:spLocks noGrp="1"/>
          </p:cNvSpPr>
          <p:nvPr>
            <p:ph type="title"/>
          </p:nvPr>
        </p:nvSpPr>
        <p:spPr>
          <a:xfrm>
            <a:off x="914400" y="274638"/>
            <a:ext cx="6324600" cy="1143000"/>
          </a:xfrm>
        </p:spPr>
        <p:txBody>
          <a:bodyPr/>
          <a:lstStyle/>
          <a:p>
            <a:r>
              <a:rPr lang="en-US" dirty="0" smtClean="0">
                <a:solidFill>
                  <a:srgbClr val="0070C0"/>
                </a:solidFill>
              </a:rPr>
              <a:t>Reporting</a:t>
            </a:r>
            <a:endParaRPr lang="en-US" dirty="0">
              <a:solidFill>
                <a:srgbClr val="0070C0"/>
              </a:solidFill>
            </a:endParaRPr>
          </a:p>
        </p:txBody>
      </p:sp>
    </p:spTree>
    <p:extLst>
      <p:ext uri="{BB962C8B-B14F-4D97-AF65-F5344CB8AC3E}">
        <p14:creationId xmlns:p14="http://schemas.microsoft.com/office/powerpoint/2010/main" val="402162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endParaRPr lang="en-US" dirty="0"/>
          </a:p>
        </p:txBody>
      </p:sp>
      <p:sp>
        <p:nvSpPr>
          <p:cNvPr id="3" name="Title 2"/>
          <p:cNvSpPr>
            <a:spLocks noGrp="1"/>
          </p:cNvSpPr>
          <p:nvPr>
            <p:ph type="title"/>
          </p:nvPr>
        </p:nvSpPr>
        <p:spPr/>
        <p:txBody>
          <a:bodyPr/>
          <a:lstStyle/>
          <a:p>
            <a:r>
              <a:rPr lang="en-CA" dirty="0" smtClean="0">
                <a:solidFill>
                  <a:srgbClr val="0070C0"/>
                </a:solidFill>
              </a:rPr>
              <a:t>The Advocacy Wheel</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17</a:t>
            </a:fld>
            <a:endParaRPr lang="en-CA" dirty="0"/>
          </a:p>
        </p:txBody>
      </p:sp>
      <p:sp>
        <p:nvSpPr>
          <p:cNvPr id="5" name="Oval 4"/>
          <p:cNvSpPr/>
          <p:nvPr/>
        </p:nvSpPr>
        <p:spPr>
          <a:xfrm>
            <a:off x="2410557" y="1915718"/>
            <a:ext cx="4104570" cy="410457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mtClean="0">
                <a:solidFill>
                  <a:srgbClr val="0070C0"/>
                </a:solidFill>
              </a:rPr>
              <a:t>P</a:t>
            </a:r>
            <a:endParaRPr lang="en-US" dirty="0">
              <a:solidFill>
                <a:srgbClr val="0070C0"/>
              </a:solidFill>
            </a:endParaRPr>
          </a:p>
        </p:txBody>
      </p:sp>
      <p:cxnSp>
        <p:nvCxnSpPr>
          <p:cNvPr id="7" name="Straight Connector 6"/>
          <p:cNvCxnSpPr/>
          <p:nvPr/>
        </p:nvCxnSpPr>
        <p:spPr>
          <a:xfrm>
            <a:off x="4446754" y="1915718"/>
            <a:ext cx="0" cy="4104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29497" y="2739578"/>
            <a:ext cx="3234515" cy="2375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829497" y="2633472"/>
            <a:ext cx="3193352" cy="259577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75820" y="2324080"/>
            <a:ext cx="1065695" cy="830997"/>
          </a:xfrm>
          <a:prstGeom prst="rect">
            <a:avLst/>
          </a:prstGeom>
          <a:noFill/>
        </p:spPr>
        <p:txBody>
          <a:bodyPr wrap="square" rtlCol="0">
            <a:spAutoFit/>
          </a:bodyPr>
          <a:lstStyle/>
          <a:p>
            <a:r>
              <a:rPr lang="en-CA" sz="1200" dirty="0" smtClean="0"/>
              <a:t>Promote access to community services</a:t>
            </a:r>
            <a:endParaRPr lang="en-US" sz="1200" dirty="0"/>
          </a:p>
        </p:txBody>
      </p:sp>
      <p:sp>
        <p:nvSpPr>
          <p:cNvPr id="64" name="TextBox 63"/>
          <p:cNvSpPr txBox="1"/>
          <p:nvPr/>
        </p:nvSpPr>
        <p:spPr>
          <a:xfrm>
            <a:off x="4535995" y="2358955"/>
            <a:ext cx="1080150" cy="461665"/>
          </a:xfrm>
          <a:prstGeom prst="rect">
            <a:avLst/>
          </a:prstGeom>
          <a:noFill/>
        </p:spPr>
        <p:txBody>
          <a:bodyPr wrap="square" rtlCol="0">
            <a:spAutoFit/>
          </a:bodyPr>
          <a:lstStyle/>
          <a:p>
            <a:r>
              <a:rPr lang="en-CA" sz="1200" dirty="0" smtClean="0"/>
              <a:t>Respect confidence</a:t>
            </a:r>
            <a:endParaRPr lang="en-US" sz="1200" dirty="0"/>
          </a:p>
        </p:txBody>
      </p:sp>
      <p:sp>
        <p:nvSpPr>
          <p:cNvPr id="65" name="TextBox 64"/>
          <p:cNvSpPr txBox="1"/>
          <p:nvPr/>
        </p:nvSpPr>
        <p:spPr>
          <a:xfrm>
            <a:off x="5079898" y="3492314"/>
            <a:ext cx="1152160" cy="830997"/>
          </a:xfrm>
          <a:prstGeom prst="rect">
            <a:avLst/>
          </a:prstGeom>
          <a:noFill/>
        </p:spPr>
        <p:txBody>
          <a:bodyPr wrap="square" rtlCol="0">
            <a:spAutoFit/>
          </a:bodyPr>
          <a:lstStyle/>
          <a:p>
            <a:r>
              <a:rPr lang="en-CA" sz="1200" dirty="0" smtClean="0"/>
              <a:t>Believe her/him and validate the experience</a:t>
            </a:r>
            <a:endParaRPr lang="en-US" sz="1200" dirty="0"/>
          </a:p>
        </p:txBody>
      </p:sp>
      <p:sp>
        <p:nvSpPr>
          <p:cNvPr id="75" name="TextBox 74"/>
          <p:cNvSpPr txBox="1"/>
          <p:nvPr/>
        </p:nvSpPr>
        <p:spPr>
          <a:xfrm>
            <a:off x="2555720" y="3492314"/>
            <a:ext cx="1252947" cy="646331"/>
          </a:xfrm>
          <a:prstGeom prst="rect">
            <a:avLst/>
          </a:prstGeom>
          <a:noFill/>
        </p:spPr>
        <p:txBody>
          <a:bodyPr wrap="square" rtlCol="0">
            <a:spAutoFit/>
          </a:bodyPr>
          <a:lstStyle/>
          <a:p>
            <a:r>
              <a:rPr lang="en-CA" sz="1200" dirty="0" smtClean="0"/>
              <a:t>Help her/him plan for future safety</a:t>
            </a:r>
            <a:endParaRPr lang="en-US" sz="1200" dirty="0"/>
          </a:p>
        </p:txBody>
      </p:sp>
      <p:sp>
        <p:nvSpPr>
          <p:cNvPr id="77" name="TextBox 76"/>
          <p:cNvSpPr txBox="1"/>
          <p:nvPr/>
        </p:nvSpPr>
        <p:spPr>
          <a:xfrm>
            <a:off x="3419840" y="4797190"/>
            <a:ext cx="1026914" cy="646331"/>
          </a:xfrm>
          <a:prstGeom prst="rect">
            <a:avLst/>
          </a:prstGeom>
          <a:noFill/>
        </p:spPr>
        <p:txBody>
          <a:bodyPr wrap="square" rtlCol="0">
            <a:spAutoFit/>
          </a:bodyPr>
          <a:lstStyle/>
          <a:p>
            <a:r>
              <a:rPr lang="en-CA" sz="1200" dirty="0" smtClean="0"/>
              <a:t>Respect her/his autonomy</a:t>
            </a:r>
            <a:endParaRPr lang="en-US" sz="1200" dirty="0"/>
          </a:p>
        </p:txBody>
      </p:sp>
      <p:sp>
        <p:nvSpPr>
          <p:cNvPr id="78" name="TextBox 77"/>
          <p:cNvSpPr txBox="1"/>
          <p:nvPr/>
        </p:nvSpPr>
        <p:spPr>
          <a:xfrm>
            <a:off x="4529142" y="4889522"/>
            <a:ext cx="1188165" cy="461665"/>
          </a:xfrm>
          <a:prstGeom prst="rect">
            <a:avLst/>
          </a:prstGeom>
          <a:noFill/>
        </p:spPr>
        <p:txBody>
          <a:bodyPr wrap="square" rtlCol="0">
            <a:spAutoFit/>
          </a:bodyPr>
          <a:lstStyle/>
          <a:p>
            <a:r>
              <a:rPr lang="en-CA" sz="1200" dirty="0" smtClean="0"/>
              <a:t>Acknowledge the injustice</a:t>
            </a:r>
            <a:endParaRPr lang="en-US" sz="1200" dirty="0"/>
          </a:p>
        </p:txBody>
      </p:sp>
    </p:spTree>
    <p:extLst>
      <p:ext uri="{BB962C8B-B14F-4D97-AF65-F5344CB8AC3E}">
        <p14:creationId xmlns:p14="http://schemas.microsoft.com/office/powerpoint/2010/main" val="2650917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fontScale="77500" lnSpcReduction="20000"/>
          </a:bodyPr>
          <a:lstStyle/>
          <a:p>
            <a:pPr marL="457200" indent="-457200">
              <a:buFont typeface="Arial" charset="0"/>
              <a:buChar char="•"/>
            </a:pPr>
            <a:r>
              <a:rPr lang="en-US" sz="2800" b="1" u="sng" dirty="0">
                <a:latin typeface="Calibri" pitchFamily="34" charset="0"/>
              </a:rPr>
              <a:t>A</a:t>
            </a:r>
            <a:r>
              <a:rPr lang="en-US" sz="2800" b="1" dirty="0">
                <a:latin typeface="Calibri" pitchFamily="34" charset="0"/>
              </a:rPr>
              <a:t>cknowledge:    </a:t>
            </a:r>
            <a:r>
              <a:rPr lang="en-US" sz="2800" dirty="0">
                <a:latin typeface="Calibri" pitchFamily="34" charset="0"/>
              </a:rPr>
              <a:t>	Accumulate/document evidence of 			</a:t>
            </a:r>
            <a:r>
              <a:rPr lang="en-US" sz="2800" dirty="0" smtClean="0">
                <a:latin typeface="Calibri" pitchFamily="34" charset="0"/>
              </a:rPr>
              <a:t>	suspected </a:t>
            </a:r>
            <a:r>
              <a:rPr lang="en-US" sz="2800" dirty="0">
                <a:latin typeface="Calibri" pitchFamily="34" charset="0"/>
              </a:rPr>
              <a:t>abuse .</a:t>
            </a:r>
          </a:p>
          <a:p>
            <a:pPr marL="457200" indent="-457200">
              <a:buFont typeface="Arial" charset="0"/>
              <a:buChar char="•"/>
            </a:pPr>
            <a:r>
              <a:rPr lang="en-US" sz="2800" b="1" u="sng" dirty="0">
                <a:latin typeface="Calibri" pitchFamily="34" charset="0"/>
              </a:rPr>
              <a:t>B</a:t>
            </a:r>
            <a:r>
              <a:rPr lang="en-US" sz="2800" b="1" dirty="0">
                <a:latin typeface="Calibri" pitchFamily="34" charset="0"/>
              </a:rPr>
              <a:t>arriers:</a:t>
            </a:r>
            <a:r>
              <a:rPr lang="en-US" sz="2800" dirty="0">
                <a:latin typeface="Calibri" pitchFamily="34" charset="0"/>
              </a:rPr>
              <a:t>		Speak to the senior about any concerns he or </a:t>
            </a:r>
            <a:r>
              <a:rPr lang="en-US" sz="2800" dirty="0" smtClean="0">
                <a:latin typeface="Calibri" pitchFamily="34" charset="0"/>
              </a:rPr>
              <a:t>			she may </a:t>
            </a:r>
            <a:r>
              <a:rPr lang="en-US" sz="2800" dirty="0">
                <a:latin typeface="Calibri" pitchFamily="34" charset="0"/>
              </a:rPr>
              <a:t>have about fear or retaliation, </a:t>
            </a:r>
            <a:r>
              <a:rPr lang="en-US" sz="2800" dirty="0" smtClean="0">
                <a:latin typeface="Calibri" pitchFamily="34" charset="0"/>
              </a:rPr>
              <a:t>				with drawl </a:t>
            </a:r>
            <a:r>
              <a:rPr lang="en-US" sz="2800" dirty="0">
                <a:latin typeface="Calibri" pitchFamily="34" charset="0"/>
              </a:rPr>
              <a:t>of </a:t>
            </a:r>
            <a:r>
              <a:rPr lang="en-US" sz="2800" dirty="0" smtClean="0">
                <a:latin typeface="Calibri" pitchFamily="34" charset="0"/>
              </a:rPr>
              <a:t>support </a:t>
            </a:r>
            <a:r>
              <a:rPr lang="en-US" sz="2800" dirty="0">
                <a:latin typeface="Calibri" pitchFamily="34" charset="0"/>
              </a:rPr>
              <a:t>and confidentiality.</a:t>
            </a:r>
          </a:p>
          <a:p>
            <a:pPr marL="457200" indent="-457200">
              <a:buFont typeface="Arial" charset="0"/>
              <a:buChar char="•"/>
            </a:pPr>
            <a:r>
              <a:rPr lang="en-US" sz="2800" b="1" u="sng" dirty="0">
                <a:latin typeface="Calibri" pitchFamily="34" charset="0"/>
              </a:rPr>
              <a:t>U</a:t>
            </a:r>
            <a:r>
              <a:rPr lang="en-US" sz="2800" b="1" dirty="0">
                <a:latin typeface="Calibri" pitchFamily="34" charset="0"/>
              </a:rPr>
              <a:t>rgency:</a:t>
            </a:r>
            <a:r>
              <a:rPr lang="en-US" sz="2800" dirty="0">
                <a:latin typeface="Calibri" pitchFamily="34" charset="0"/>
              </a:rPr>
              <a:t>		Assess if basic life necessities are being </a:t>
            </a:r>
            <a:r>
              <a:rPr lang="en-US" sz="2800" dirty="0" smtClean="0">
                <a:latin typeface="Calibri" pitchFamily="34" charset="0"/>
              </a:rPr>
              <a:t>				provided </a:t>
            </a:r>
            <a:r>
              <a:rPr lang="en-US" sz="2800" dirty="0">
                <a:latin typeface="Calibri" pitchFamily="34" charset="0"/>
              </a:rPr>
              <a:t>or </a:t>
            </a:r>
            <a:r>
              <a:rPr lang="en-US" sz="2800" dirty="0" smtClean="0">
                <a:latin typeface="Calibri" pitchFamily="34" charset="0"/>
              </a:rPr>
              <a:t>whether </a:t>
            </a:r>
            <a:r>
              <a:rPr lang="en-US" sz="2800" dirty="0">
                <a:latin typeface="Calibri" pitchFamily="34" charset="0"/>
              </a:rPr>
              <a:t>there is an immediate </a:t>
            </a:r>
            <a:r>
              <a:rPr lang="en-US" sz="2800" dirty="0" smtClean="0">
                <a:latin typeface="Calibri" pitchFamily="34" charset="0"/>
              </a:rPr>
              <a:t>			risk </a:t>
            </a:r>
            <a:r>
              <a:rPr lang="en-US" sz="2800" dirty="0">
                <a:latin typeface="Calibri" pitchFamily="34" charset="0"/>
              </a:rPr>
              <a:t>of physical harm.</a:t>
            </a:r>
          </a:p>
          <a:p>
            <a:pPr marL="457200" indent="-457200">
              <a:buFont typeface="Arial" charset="0"/>
              <a:buChar char="•"/>
            </a:pPr>
            <a:r>
              <a:rPr lang="en-US" sz="2800" b="1" u="sng" dirty="0">
                <a:latin typeface="Calibri" pitchFamily="34" charset="0"/>
              </a:rPr>
              <a:t>S</a:t>
            </a:r>
            <a:r>
              <a:rPr lang="en-US" sz="2800" b="1" dirty="0">
                <a:latin typeface="Calibri" pitchFamily="34" charset="0"/>
              </a:rPr>
              <a:t>creen:	</a:t>
            </a:r>
            <a:r>
              <a:rPr lang="en-US" sz="2800" dirty="0">
                <a:latin typeface="Calibri" pitchFamily="34" charset="0"/>
              </a:rPr>
              <a:t>	Assess the senior’s ability to make an </a:t>
            </a:r>
            <a:r>
              <a:rPr lang="en-US" sz="2800" dirty="0" smtClean="0">
                <a:latin typeface="Calibri" pitchFamily="34" charset="0"/>
              </a:rPr>
              <a:t>				informed decision </a:t>
            </a:r>
            <a:r>
              <a:rPr lang="en-US" sz="2800" dirty="0">
                <a:latin typeface="Calibri" pitchFamily="34" charset="0"/>
              </a:rPr>
              <a:t>and his/her desire to </a:t>
            </a:r>
            <a:r>
              <a:rPr lang="en-US" sz="2800" dirty="0" smtClean="0">
                <a:latin typeface="Calibri" pitchFamily="34" charset="0"/>
              </a:rPr>
              <a:t>				receive </a:t>
            </a:r>
            <a:r>
              <a:rPr lang="en-US" sz="2800" dirty="0">
                <a:latin typeface="Calibri" pitchFamily="34" charset="0"/>
              </a:rPr>
              <a:t>help.</a:t>
            </a:r>
          </a:p>
          <a:p>
            <a:pPr marL="457200" indent="-457200">
              <a:buFont typeface="Arial" charset="0"/>
              <a:buChar char="•"/>
            </a:pPr>
            <a:r>
              <a:rPr lang="en-US" sz="2800" b="1" u="sng" dirty="0">
                <a:latin typeface="Calibri" pitchFamily="34" charset="0"/>
              </a:rPr>
              <a:t>E</a:t>
            </a:r>
            <a:r>
              <a:rPr lang="en-US" sz="2800" b="1" dirty="0">
                <a:latin typeface="Calibri" pitchFamily="34" charset="0"/>
              </a:rPr>
              <a:t>mpower:</a:t>
            </a:r>
            <a:r>
              <a:rPr lang="en-US" sz="2800" dirty="0">
                <a:latin typeface="Calibri" pitchFamily="34" charset="0"/>
              </a:rPr>
              <a:t>		Inform the senior of the right to live free of </a:t>
            </a:r>
            <a:r>
              <a:rPr lang="en-US" sz="2800" dirty="0" smtClean="0">
                <a:latin typeface="Calibri" pitchFamily="34" charset="0"/>
              </a:rPr>
              <a:t>			abuse and </a:t>
            </a:r>
            <a:r>
              <a:rPr lang="en-US" sz="2800" dirty="0">
                <a:latin typeface="Calibri" pitchFamily="34" charset="0"/>
              </a:rPr>
              <a:t>the resources available to support </a:t>
            </a:r>
            <a:r>
              <a:rPr lang="en-US" sz="2800" dirty="0" smtClean="0">
                <a:latin typeface="Calibri" pitchFamily="34" charset="0"/>
              </a:rPr>
              <a:t>			this.  Establish </a:t>
            </a:r>
            <a:r>
              <a:rPr lang="en-US" sz="2800" dirty="0">
                <a:latin typeface="Calibri" pitchFamily="34" charset="0"/>
              </a:rPr>
              <a:t>a safety plan.</a:t>
            </a:r>
          </a:p>
          <a:p>
            <a:pPr marL="457200" indent="-457200">
              <a:buFont typeface="Arial" charset="0"/>
              <a:buChar char="•"/>
            </a:pPr>
            <a:r>
              <a:rPr lang="en-US" sz="2800" b="1" u="sng" dirty="0">
                <a:latin typeface="Calibri" pitchFamily="34" charset="0"/>
              </a:rPr>
              <a:t>R</a:t>
            </a:r>
            <a:r>
              <a:rPr lang="en-US" sz="2800" b="1" dirty="0">
                <a:latin typeface="Calibri" pitchFamily="34" charset="0"/>
              </a:rPr>
              <a:t>efer:</a:t>
            </a:r>
            <a:r>
              <a:rPr lang="en-US" sz="2800" dirty="0">
                <a:latin typeface="Calibri" pitchFamily="34" charset="0"/>
              </a:rPr>
              <a:t>		Seek support or consultation from other 			</a:t>
            </a:r>
            <a:r>
              <a:rPr lang="en-US" sz="2800" dirty="0" smtClean="0">
                <a:latin typeface="Calibri" pitchFamily="34" charset="0"/>
              </a:rPr>
              <a:t>professionals </a:t>
            </a:r>
            <a:r>
              <a:rPr lang="en-US" sz="2800" dirty="0">
                <a:latin typeface="Calibri" pitchFamily="34" charset="0"/>
              </a:rPr>
              <a:t>and suggest resources to the </a:t>
            </a:r>
            <a:r>
              <a:rPr lang="en-US" sz="2800" dirty="0" smtClean="0">
                <a:latin typeface="Calibri" pitchFamily="34" charset="0"/>
              </a:rPr>
              <a:t>			senior</a:t>
            </a:r>
            <a:r>
              <a:rPr lang="en-US" sz="2800" dirty="0">
                <a:latin typeface="Calibri" pitchFamily="34" charset="0"/>
              </a:rPr>
              <a:t>.</a:t>
            </a:r>
          </a:p>
          <a:p>
            <a:endParaRPr lang="en-US" dirty="0"/>
          </a:p>
        </p:txBody>
      </p:sp>
      <p:sp>
        <p:nvSpPr>
          <p:cNvPr id="3" name="Title 2"/>
          <p:cNvSpPr>
            <a:spLocks noGrp="1"/>
          </p:cNvSpPr>
          <p:nvPr>
            <p:ph type="title"/>
          </p:nvPr>
        </p:nvSpPr>
        <p:spPr>
          <a:xfrm>
            <a:off x="762000" y="228600"/>
            <a:ext cx="7467600" cy="1143000"/>
          </a:xfrm>
        </p:spPr>
        <p:txBody>
          <a:bodyPr/>
          <a:lstStyle/>
          <a:p>
            <a:r>
              <a:rPr lang="en-US" dirty="0" smtClean="0">
                <a:solidFill>
                  <a:srgbClr val="0070C0"/>
                </a:solidFill>
              </a:rPr>
              <a:t>How can you help?</a:t>
            </a:r>
            <a:endParaRPr lang="en-US" dirty="0">
              <a:solidFill>
                <a:srgbClr val="0070C0"/>
              </a:solidFill>
            </a:endParaRPr>
          </a:p>
        </p:txBody>
      </p:sp>
    </p:spTree>
    <p:extLst>
      <p:ext uri="{BB962C8B-B14F-4D97-AF65-F5344CB8AC3E}">
        <p14:creationId xmlns:p14="http://schemas.microsoft.com/office/powerpoint/2010/main" val="71939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dirty="0">
              <a:solidFill>
                <a:prstClr val="black"/>
              </a:solidFill>
              <a:latin typeface="Lucida Sans Unicode" pitchFamily="34" charset="0"/>
            </a:endParaRPr>
          </a:p>
        </p:txBody>
      </p:sp>
      <p:sp>
        <p:nvSpPr>
          <p:cNvPr id="57346" name="AutoShape 57"/>
          <p:cNvSpPr>
            <a:spLocks noChangeAspect="1" noChangeArrowheads="1" noTextEdit="1"/>
          </p:cNvSpPr>
          <p:nvPr/>
        </p:nvSpPr>
        <p:spPr bwMode="auto">
          <a:xfrm>
            <a:off x="276225" y="260350"/>
            <a:ext cx="8569325" cy="6337300"/>
          </a:xfrm>
          <a:prstGeom prst="rect">
            <a:avLst/>
          </a:prstGeom>
          <a:noFill/>
          <a:ln w="9525">
            <a:noFill/>
            <a:miter lim="800000"/>
            <a:headEnd/>
            <a:tailEnd/>
          </a:ln>
        </p:spPr>
        <p:txBody>
          <a:bodyPr/>
          <a:lstStyle/>
          <a:p>
            <a:endParaRPr lang="en-US" dirty="0">
              <a:solidFill>
                <a:prstClr val="black"/>
              </a:solidFill>
            </a:endParaRPr>
          </a:p>
        </p:txBody>
      </p:sp>
      <p:sp>
        <p:nvSpPr>
          <p:cNvPr id="57347" name="Rectangle 59"/>
          <p:cNvSpPr>
            <a:spLocks noChangeArrowheads="1"/>
          </p:cNvSpPr>
          <p:nvPr/>
        </p:nvSpPr>
        <p:spPr bwMode="auto">
          <a:xfrm>
            <a:off x="3160713" y="501650"/>
            <a:ext cx="355600" cy="434975"/>
          </a:xfrm>
          <a:prstGeom prst="rect">
            <a:avLst/>
          </a:prstGeom>
          <a:noFill/>
          <a:ln w="9525">
            <a:noFill/>
            <a:miter lim="800000"/>
            <a:headEnd/>
            <a:tailEnd/>
          </a:ln>
        </p:spPr>
        <p:txBody>
          <a:bodyPr wrap="none" lIns="0" tIns="0" rIns="0" bIns="0">
            <a:spAutoFit/>
          </a:bodyPr>
          <a:lstStyle/>
          <a:p>
            <a:r>
              <a:rPr lang="en-US" sz="2300" dirty="0">
                <a:solidFill>
                  <a:srgbClr val="000000"/>
                </a:solidFill>
                <a:latin typeface="Verdana" pitchFamily="34" charset="0"/>
                <a:cs typeface="Arial" charset="0"/>
              </a:rPr>
              <a:t>R</a:t>
            </a:r>
            <a:endParaRPr lang="en-US" dirty="0">
              <a:solidFill>
                <a:prstClr val="black"/>
              </a:solidFill>
              <a:cs typeface="Arial" charset="0"/>
            </a:endParaRPr>
          </a:p>
        </p:txBody>
      </p:sp>
      <p:sp>
        <p:nvSpPr>
          <p:cNvPr id="57348" name="Rectangle 60"/>
          <p:cNvSpPr>
            <a:spLocks noChangeArrowheads="1"/>
          </p:cNvSpPr>
          <p:nvPr/>
        </p:nvSpPr>
        <p:spPr bwMode="auto">
          <a:xfrm>
            <a:off x="3359150" y="285750"/>
            <a:ext cx="254000" cy="323850"/>
          </a:xfrm>
          <a:prstGeom prst="rect">
            <a:avLst/>
          </a:prstGeom>
          <a:noFill/>
          <a:ln w="9525">
            <a:noFill/>
            <a:miter lim="800000"/>
            <a:headEnd/>
            <a:tailEnd/>
          </a:ln>
        </p:spPr>
        <p:txBody>
          <a:bodyPr wrap="none" lIns="0" tIns="0" rIns="0" bIns="0">
            <a:spAutoFit/>
          </a:bodyPr>
          <a:lstStyle/>
          <a:p>
            <a:r>
              <a:rPr lang="en-US" dirty="0">
                <a:solidFill>
                  <a:srgbClr val="000000"/>
                </a:solidFill>
                <a:latin typeface="Verdana" pitchFamily="34" charset="0"/>
                <a:cs typeface="Arial" charset="0"/>
              </a:rPr>
              <a:t>4</a:t>
            </a:r>
            <a:endParaRPr lang="en-US" dirty="0">
              <a:solidFill>
                <a:prstClr val="black"/>
              </a:solidFill>
              <a:cs typeface="Arial" charset="0"/>
            </a:endParaRPr>
          </a:p>
        </p:txBody>
      </p:sp>
      <p:sp>
        <p:nvSpPr>
          <p:cNvPr id="57349" name="Rectangle 61"/>
          <p:cNvSpPr>
            <a:spLocks noChangeArrowheads="1"/>
          </p:cNvSpPr>
          <p:nvPr/>
        </p:nvSpPr>
        <p:spPr bwMode="auto">
          <a:xfrm>
            <a:off x="3570288" y="501650"/>
            <a:ext cx="2540000" cy="434975"/>
          </a:xfrm>
          <a:prstGeom prst="rect">
            <a:avLst/>
          </a:prstGeom>
          <a:noFill/>
          <a:ln w="9525">
            <a:noFill/>
            <a:miter lim="800000"/>
            <a:headEnd/>
            <a:tailEnd/>
          </a:ln>
        </p:spPr>
        <p:txBody>
          <a:bodyPr wrap="none" lIns="0" tIns="0" rIns="0" bIns="0">
            <a:spAutoFit/>
          </a:bodyPr>
          <a:lstStyle/>
          <a:p>
            <a:r>
              <a:rPr lang="en-US" sz="2300" dirty="0">
                <a:solidFill>
                  <a:srgbClr val="000000"/>
                </a:solidFill>
                <a:latin typeface="Verdana" pitchFamily="34" charset="0"/>
                <a:cs typeface="Arial" charset="0"/>
              </a:rPr>
              <a:t>Response Model</a:t>
            </a:r>
            <a:endParaRPr lang="en-US" dirty="0">
              <a:solidFill>
                <a:prstClr val="black"/>
              </a:solidFill>
              <a:cs typeface="Arial" charset="0"/>
            </a:endParaRPr>
          </a:p>
        </p:txBody>
      </p:sp>
      <p:sp>
        <p:nvSpPr>
          <p:cNvPr id="57350" name="Rectangle 64"/>
          <p:cNvSpPr>
            <a:spLocks noChangeArrowheads="1"/>
          </p:cNvSpPr>
          <p:nvPr/>
        </p:nvSpPr>
        <p:spPr bwMode="auto">
          <a:xfrm>
            <a:off x="2684463" y="2384425"/>
            <a:ext cx="1751012" cy="446088"/>
          </a:xfrm>
          <a:prstGeom prst="rect">
            <a:avLst/>
          </a:prstGeom>
          <a:noFill/>
          <a:ln w="9525">
            <a:noFill/>
            <a:miter lim="800000"/>
            <a:headEnd/>
            <a:tailEnd/>
          </a:ln>
        </p:spPr>
        <p:txBody>
          <a:bodyPr wrap="none" lIns="0" tIns="0" rIns="0" bIns="0">
            <a:spAutoFit/>
          </a:bodyPr>
          <a:lstStyle/>
          <a:p>
            <a:r>
              <a:rPr lang="en-US" sz="2500" b="1" dirty="0">
                <a:solidFill>
                  <a:srgbClr val="FFFFFF"/>
                </a:solidFill>
                <a:cs typeface="Arial" charset="0"/>
              </a:rPr>
              <a:t>Recognize</a:t>
            </a:r>
            <a:endParaRPr lang="en-US" dirty="0">
              <a:solidFill>
                <a:prstClr val="black"/>
              </a:solidFill>
              <a:cs typeface="Arial" charset="0"/>
            </a:endParaRPr>
          </a:p>
        </p:txBody>
      </p:sp>
      <p:sp>
        <p:nvSpPr>
          <p:cNvPr id="57351" name="Rectangle 65"/>
          <p:cNvSpPr>
            <a:spLocks noChangeArrowheads="1"/>
          </p:cNvSpPr>
          <p:nvPr/>
        </p:nvSpPr>
        <p:spPr bwMode="auto">
          <a:xfrm>
            <a:off x="4852988" y="2401888"/>
            <a:ext cx="1520825" cy="446087"/>
          </a:xfrm>
          <a:prstGeom prst="rect">
            <a:avLst/>
          </a:prstGeom>
          <a:noFill/>
          <a:ln w="9525">
            <a:noFill/>
            <a:miter lim="800000"/>
            <a:headEnd/>
            <a:tailEnd/>
          </a:ln>
        </p:spPr>
        <p:txBody>
          <a:bodyPr wrap="none" lIns="0" tIns="0" rIns="0" bIns="0">
            <a:spAutoFit/>
          </a:bodyPr>
          <a:lstStyle/>
          <a:p>
            <a:r>
              <a:rPr lang="en-US" sz="2500" b="1" dirty="0">
                <a:solidFill>
                  <a:srgbClr val="FFFFFF"/>
                </a:solidFill>
                <a:cs typeface="Arial" charset="0"/>
              </a:rPr>
              <a:t>Respond</a:t>
            </a:r>
            <a:endParaRPr lang="en-US" dirty="0">
              <a:solidFill>
                <a:prstClr val="black"/>
              </a:solidFill>
              <a:cs typeface="Arial" charset="0"/>
            </a:endParaRPr>
          </a:p>
        </p:txBody>
      </p:sp>
      <p:sp>
        <p:nvSpPr>
          <p:cNvPr id="57352" name="Rectangle 66"/>
          <p:cNvSpPr>
            <a:spLocks noChangeArrowheads="1"/>
          </p:cNvSpPr>
          <p:nvPr/>
        </p:nvSpPr>
        <p:spPr bwMode="auto">
          <a:xfrm>
            <a:off x="5100638" y="4579938"/>
            <a:ext cx="968375" cy="446087"/>
          </a:xfrm>
          <a:prstGeom prst="rect">
            <a:avLst/>
          </a:prstGeom>
          <a:noFill/>
          <a:ln w="9525">
            <a:noFill/>
            <a:miter lim="800000"/>
            <a:headEnd/>
            <a:tailEnd/>
          </a:ln>
        </p:spPr>
        <p:txBody>
          <a:bodyPr wrap="none" lIns="0" tIns="0" rIns="0" bIns="0">
            <a:spAutoFit/>
          </a:bodyPr>
          <a:lstStyle/>
          <a:p>
            <a:r>
              <a:rPr lang="en-US" sz="2500" b="1" dirty="0">
                <a:solidFill>
                  <a:srgbClr val="FFFFFF"/>
                </a:solidFill>
                <a:cs typeface="Arial" charset="0"/>
              </a:rPr>
              <a:t>Refer</a:t>
            </a:r>
            <a:endParaRPr lang="en-US" dirty="0">
              <a:solidFill>
                <a:prstClr val="black"/>
              </a:solidFill>
              <a:cs typeface="Arial" charset="0"/>
            </a:endParaRPr>
          </a:p>
        </p:txBody>
      </p:sp>
      <p:sp>
        <p:nvSpPr>
          <p:cNvPr id="57353" name="Rectangle 67"/>
          <p:cNvSpPr>
            <a:spLocks noChangeArrowheads="1"/>
          </p:cNvSpPr>
          <p:nvPr/>
        </p:nvSpPr>
        <p:spPr bwMode="auto">
          <a:xfrm>
            <a:off x="2744788" y="4573588"/>
            <a:ext cx="1785937" cy="446087"/>
          </a:xfrm>
          <a:prstGeom prst="rect">
            <a:avLst/>
          </a:prstGeom>
          <a:noFill/>
          <a:ln w="9525">
            <a:noFill/>
            <a:miter lim="800000"/>
            <a:headEnd/>
            <a:tailEnd/>
          </a:ln>
        </p:spPr>
        <p:txBody>
          <a:bodyPr wrap="none" lIns="0" tIns="0" rIns="0" bIns="0">
            <a:spAutoFit/>
          </a:bodyPr>
          <a:lstStyle/>
          <a:p>
            <a:r>
              <a:rPr lang="en-US" sz="2500" b="1" dirty="0">
                <a:solidFill>
                  <a:srgbClr val="FFFFFF"/>
                </a:solidFill>
                <a:cs typeface="Arial" charset="0"/>
              </a:rPr>
              <a:t>Reconnect</a:t>
            </a:r>
            <a:endParaRPr lang="en-US" dirty="0">
              <a:solidFill>
                <a:prstClr val="black"/>
              </a:solidFill>
              <a:cs typeface="Arial" charset="0"/>
            </a:endParaRPr>
          </a:p>
        </p:txBody>
      </p:sp>
      <p:pic>
        <p:nvPicPr>
          <p:cNvPr id="57354" name="Picture 68"/>
          <p:cNvPicPr>
            <a:picLocks noChangeAspect="1" noChangeArrowheads="1"/>
          </p:cNvPicPr>
          <p:nvPr/>
        </p:nvPicPr>
        <p:blipFill>
          <a:blip r:embed="rId3"/>
          <a:srcRect/>
          <a:stretch>
            <a:fillRect/>
          </a:stretch>
        </p:blipFill>
        <p:spPr bwMode="auto">
          <a:xfrm>
            <a:off x="3732213" y="2900363"/>
            <a:ext cx="1527175" cy="1576387"/>
          </a:xfrm>
          <a:prstGeom prst="rect">
            <a:avLst/>
          </a:prstGeom>
          <a:noFill/>
          <a:ln w="9525">
            <a:noFill/>
            <a:miter lim="800000"/>
            <a:headEnd/>
            <a:tailEnd/>
          </a:ln>
        </p:spPr>
      </p:pic>
      <p:sp>
        <p:nvSpPr>
          <p:cNvPr id="57355" name="Slide Number Placeholder 5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C997740C-1CAD-4DA5-82F9-DB4A1349437A}" type="slidenum">
              <a:rPr lang="en-CA">
                <a:solidFill>
                  <a:prstClr val="black"/>
                </a:solidFill>
              </a:rPr>
              <a:pPr fontAlgn="base">
                <a:spcBef>
                  <a:spcPct val="0"/>
                </a:spcBef>
                <a:spcAft>
                  <a:spcPct val="0"/>
                </a:spcAft>
              </a:pPr>
              <a:t>19</a:t>
            </a:fld>
            <a:endParaRPr lang="en-CA" dirty="0">
              <a:solidFill>
                <a:prstClr val="black"/>
              </a:solidFill>
            </a:endParaRPr>
          </a:p>
        </p:txBody>
      </p:sp>
      <p:graphicFrame>
        <p:nvGraphicFramePr>
          <p:cNvPr id="16" name="Diagram 15"/>
          <p:cNvGraphicFramePr/>
          <p:nvPr/>
        </p:nvGraphicFramePr>
        <p:xfrm>
          <a:off x="1794510" y="1196690"/>
          <a:ext cx="5554980" cy="5021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8" name="Oval 57"/>
          <p:cNvSpPr/>
          <p:nvPr/>
        </p:nvSpPr>
        <p:spPr>
          <a:xfrm>
            <a:off x="3923910" y="3339234"/>
            <a:ext cx="1080150" cy="936130"/>
          </a:xfrm>
          <a:prstGeom prst="ellipse">
            <a:avLst/>
          </a:prstGeom>
          <a:ln>
            <a:no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CA" sz="1600" b="1" dirty="0">
                <a:solidFill>
                  <a:prstClr val="black"/>
                </a:solidFill>
              </a:rPr>
              <a:t>Front-line</a:t>
            </a:r>
          </a:p>
          <a:p>
            <a:pPr algn="ctr" fontAlgn="auto">
              <a:spcBef>
                <a:spcPts val="0"/>
              </a:spcBef>
              <a:spcAft>
                <a:spcPts val="0"/>
              </a:spcAft>
              <a:defRPr/>
            </a:pPr>
            <a:r>
              <a:rPr lang="en-CA" sz="1600" b="1" dirty="0">
                <a:solidFill>
                  <a:prstClr val="black"/>
                </a:solidFill>
              </a:rPr>
              <a:t>Staff</a:t>
            </a:r>
          </a:p>
        </p:txBody>
      </p:sp>
    </p:spTree>
    <p:extLst>
      <p:ext uri="{BB962C8B-B14F-4D97-AF65-F5344CB8AC3E}">
        <p14:creationId xmlns:p14="http://schemas.microsoft.com/office/powerpoint/2010/main" val="155756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What is Elder Abuse?</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r>
              <a:rPr lang="en-CA" smtClean="0"/>
              <a:t>1</a:t>
            </a:r>
            <a:endParaRPr lang="en-CA" dirty="0"/>
          </a:p>
        </p:txBody>
      </p:sp>
    </p:spTree>
    <p:extLst>
      <p:ext uri="{BB962C8B-B14F-4D97-AF65-F5344CB8AC3E}">
        <p14:creationId xmlns:p14="http://schemas.microsoft.com/office/powerpoint/2010/main" val="3772713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a:spLocks noGrp="1"/>
          </p:cNvSpPr>
          <p:nvPr>
            <p:ph idx="1"/>
          </p:nvPr>
        </p:nvSpPr>
        <p:spPr>
          <a:xfrm>
            <a:off x="107950" y="1481138"/>
            <a:ext cx="8856663" cy="4525962"/>
          </a:xfrm>
        </p:spPr>
        <p:txBody>
          <a:bodyPr/>
          <a:lstStyle/>
          <a:p>
            <a:r>
              <a:rPr lang="en-CA" sz="2400" b="1" i="1" dirty="0" smtClean="0"/>
              <a:t>Criminal Code of Canada</a:t>
            </a:r>
          </a:p>
          <a:p>
            <a:pPr lvl="1"/>
            <a:r>
              <a:rPr lang="en-CA" sz="2000" b="1" dirty="0" smtClean="0"/>
              <a:t>Physical and sexual abuse</a:t>
            </a:r>
          </a:p>
          <a:p>
            <a:pPr lvl="1"/>
            <a:r>
              <a:rPr lang="en-CA" sz="2000" b="1" dirty="0" smtClean="0"/>
              <a:t>Neglect</a:t>
            </a:r>
          </a:p>
          <a:p>
            <a:pPr lvl="1"/>
            <a:r>
              <a:rPr lang="en-CA" sz="2000" b="1" dirty="0" smtClean="0"/>
              <a:t>Property theft</a:t>
            </a:r>
          </a:p>
          <a:p>
            <a:pPr lvl="1"/>
            <a:r>
              <a:rPr lang="en-CA" sz="2000" b="1" dirty="0" smtClean="0"/>
              <a:t>Breach of trust </a:t>
            </a:r>
          </a:p>
          <a:p>
            <a:pPr lvl="1"/>
            <a:r>
              <a:rPr lang="en-CA" sz="2000" b="1" dirty="0" smtClean="0"/>
              <a:t>Breach of power of attorney</a:t>
            </a:r>
          </a:p>
          <a:p>
            <a:pPr lvl="1"/>
            <a:r>
              <a:rPr lang="en-CA" sz="2000" b="1" dirty="0" smtClean="0"/>
              <a:t>Extortion, fraud, false pretences</a:t>
            </a:r>
          </a:p>
          <a:p>
            <a:pPr lvl="1"/>
            <a:r>
              <a:rPr lang="en-CA" sz="2000" b="1" dirty="0" smtClean="0"/>
              <a:t>intimidation</a:t>
            </a:r>
          </a:p>
          <a:p>
            <a:endParaRPr lang="en-CA" sz="2400" b="1" i="1" dirty="0" smtClean="0"/>
          </a:p>
          <a:p>
            <a:r>
              <a:rPr lang="en-CA" sz="2400" b="1" i="1" dirty="0" smtClean="0"/>
              <a:t>Protection Against Family Violence</a:t>
            </a:r>
            <a:r>
              <a:rPr lang="en-CA" sz="2400" b="1" dirty="0" smtClean="0"/>
              <a:t> </a:t>
            </a:r>
            <a:r>
              <a:rPr lang="en-CA" sz="2400" b="1" i="1" dirty="0" smtClean="0"/>
              <a:t>Act</a:t>
            </a:r>
            <a:r>
              <a:rPr lang="en-CA" sz="2400" b="1" dirty="0" smtClean="0"/>
              <a:t> </a:t>
            </a:r>
            <a:endParaRPr lang="en-CA" i="1" dirty="0" smtClean="0"/>
          </a:p>
          <a:p>
            <a:pPr lvl="1"/>
            <a:r>
              <a:rPr lang="en-CA" sz="2000" b="1" dirty="0" smtClean="0"/>
              <a:t>Emergency Protection Order</a:t>
            </a:r>
          </a:p>
          <a:p>
            <a:pPr lvl="1"/>
            <a:r>
              <a:rPr lang="en-CA" sz="2000" b="1" dirty="0" smtClean="0"/>
              <a:t>Access to premise </a:t>
            </a:r>
          </a:p>
        </p:txBody>
      </p:sp>
      <p:sp>
        <p:nvSpPr>
          <p:cNvPr id="3" name="Title 2"/>
          <p:cNvSpPr>
            <a:spLocks noGrp="1"/>
          </p:cNvSpPr>
          <p:nvPr>
            <p:ph type="title"/>
          </p:nvPr>
        </p:nvSpPr>
        <p:spPr/>
        <p:txBody>
          <a:bodyPr/>
          <a:lstStyle/>
          <a:p>
            <a:pPr fontAlgn="auto">
              <a:spcAft>
                <a:spcPts val="0"/>
              </a:spcAft>
              <a:defRPr/>
            </a:pPr>
            <a:r>
              <a:rPr lang="en-CA" dirty="0" smtClean="0">
                <a:solidFill>
                  <a:srgbClr val="0070C0"/>
                </a:solidFill>
              </a:rPr>
              <a:t>Protective Laws</a:t>
            </a:r>
            <a:endParaRPr lang="en-CA" dirty="0">
              <a:solidFill>
                <a:srgbClr val="0070C0"/>
              </a:solidFill>
            </a:endParaRPr>
          </a:p>
        </p:txBody>
      </p:sp>
      <p:sp>
        <p:nvSpPr>
          <p:cNvPr id="5939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5C2D8EE-5F81-45F6-8024-5721479C26D6}" type="slidenum">
              <a:rPr lang="en-CA"/>
              <a:pPr fontAlgn="base">
                <a:spcBef>
                  <a:spcPct val="0"/>
                </a:spcBef>
                <a:spcAft>
                  <a:spcPct val="0"/>
                </a:spcAft>
              </a:pPr>
              <a:t>20</a:t>
            </a:fld>
            <a:endParaRPr lang="en-CA" dirty="0"/>
          </a:p>
        </p:txBody>
      </p:sp>
    </p:spTree>
    <p:extLst>
      <p:ext uri="{BB962C8B-B14F-4D97-AF65-F5344CB8AC3E}">
        <p14:creationId xmlns:p14="http://schemas.microsoft.com/office/powerpoint/2010/main" val="2891479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800" b="1" i="1" dirty="0"/>
              <a:t>Mental Health</a:t>
            </a:r>
            <a:r>
              <a:rPr lang="en-CA" sz="2800" b="1" dirty="0"/>
              <a:t> </a:t>
            </a:r>
            <a:r>
              <a:rPr lang="en-CA" sz="2800" b="1" i="1" dirty="0" smtClean="0"/>
              <a:t>Act</a:t>
            </a:r>
          </a:p>
          <a:p>
            <a:pPr lvl="1"/>
            <a:r>
              <a:rPr lang="en-CA" sz="2400" b="1" dirty="0" smtClean="0"/>
              <a:t>A danger to self or others</a:t>
            </a:r>
          </a:p>
          <a:p>
            <a:pPr lvl="1"/>
            <a:r>
              <a:rPr lang="en-CA" sz="2400" b="1" dirty="0" smtClean="0"/>
              <a:t>Cognitive impairment</a:t>
            </a:r>
          </a:p>
          <a:p>
            <a:pPr lvl="1"/>
            <a:endParaRPr lang="en-CA" sz="2400" b="1" i="1" dirty="0"/>
          </a:p>
          <a:p>
            <a:r>
              <a:rPr lang="en-CA" sz="2800" b="1" i="1" dirty="0"/>
              <a:t>Family Law </a:t>
            </a:r>
            <a:r>
              <a:rPr lang="en-CA" sz="2800" b="1" i="1" dirty="0" smtClean="0"/>
              <a:t>Act</a:t>
            </a:r>
          </a:p>
          <a:p>
            <a:pPr lvl="1"/>
            <a:r>
              <a:rPr lang="en-CA" sz="2400" b="1" dirty="0" smtClean="0"/>
              <a:t>Obtaining guardianship of grandchildren</a:t>
            </a:r>
          </a:p>
          <a:p>
            <a:pPr lvl="1"/>
            <a:r>
              <a:rPr lang="en-CA" sz="2400" b="1" dirty="0" smtClean="0"/>
              <a:t>Financial worry of leaving a spouse</a:t>
            </a:r>
          </a:p>
          <a:p>
            <a:pPr lvl="1"/>
            <a:r>
              <a:rPr lang="en-CA" sz="2400" b="1" dirty="0" smtClean="0"/>
              <a:t>Obtaining support orders </a:t>
            </a:r>
          </a:p>
          <a:p>
            <a:pPr lvl="1"/>
            <a:endParaRPr lang="en-CA" sz="2400" b="1" i="1" dirty="0"/>
          </a:p>
          <a:p>
            <a:endParaRPr lang="en-CA" dirty="0"/>
          </a:p>
        </p:txBody>
      </p:sp>
      <p:sp>
        <p:nvSpPr>
          <p:cNvPr id="3" name="Title 2"/>
          <p:cNvSpPr>
            <a:spLocks noGrp="1"/>
          </p:cNvSpPr>
          <p:nvPr>
            <p:ph type="title"/>
          </p:nvPr>
        </p:nvSpPr>
        <p:spPr/>
        <p:txBody>
          <a:bodyPr/>
          <a:lstStyle/>
          <a:p>
            <a:r>
              <a:rPr lang="en-CA" dirty="0" smtClean="0">
                <a:solidFill>
                  <a:srgbClr val="0070C0"/>
                </a:solidFill>
              </a:rPr>
              <a:t>Protective Laws</a:t>
            </a:r>
            <a:endParaRPr lang="en-CA"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21</a:t>
            </a:fld>
            <a:endParaRPr lang="en-CA" dirty="0"/>
          </a:p>
        </p:txBody>
      </p:sp>
    </p:spTree>
    <p:extLst>
      <p:ext uri="{BB962C8B-B14F-4D97-AF65-F5344CB8AC3E}">
        <p14:creationId xmlns:p14="http://schemas.microsoft.com/office/powerpoint/2010/main" val="3814675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smtClean="0"/>
              <a:t>Public Health Act</a:t>
            </a:r>
          </a:p>
          <a:p>
            <a:pPr lvl="1"/>
            <a:r>
              <a:rPr lang="en-US" sz="2000" b="1" dirty="0" smtClean="0"/>
              <a:t>Individual can be removed from a home</a:t>
            </a:r>
          </a:p>
          <a:p>
            <a:pPr lvl="1"/>
            <a:r>
              <a:rPr lang="en-US" sz="2000" b="1" dirty="0" smtClean="0"/>
              <a:t>Investigation to identify possible situation of neglect</a:t>
            </a:r>
          </a:p>
          <a:p>
            <a:endParaRPr lang="en-US" sz="2400" b="1" i="1" dirty="0"/>
          </a:p>
          <a:p>
            <a:r>
              <a:rPr lang="en-CA" sz="2400" b="1" i="1" dirty="0"/>
              <a:t>Adult Guardianship and Trusteeship</a:t>
            </a:r>
            <a:r>
              <a:rPr lang="en-CA" sz="2400" b="1" dirty="0"/>
              <a:t> </a:t>
            </a:r>
            <a:r>
              <a:rPr lang="en-CA" sz="2400" b="1" i="1" dirty="0"/>
              <a:t>Act </a:t>
            </a:r>
          </a:p>
          <a:p>
            <a:pPr lvl="1"/>
            <a:r>
              <a:rPr lang="en-CA" sz="2000" b="1" dirty="0" smtClean="0"/>
              <a:t>Outlines decision making options</a:t>
            </a:r>
          </a:p>
          <a:p>
            <a:endParaRPr lang="en-CA" sz="2400" b="1" i="1" dirty="0" smtClean="0"/>
          </a:p>
          <a:p>
            <a:r>
              <a:rPr lang="en-CA" sz="2400" b="1" i="1" dirty="0" smtClean="0"/>
              <a:t>Protection </a:t>
            </a:r>
            <a:r>
              <a:rPr lang="en-CA" sz="2400" b="1" i="1" dirty="0"/>
              <a:t>for Persons in Care</a:t>
            </a:r>
            <a:r>
              <a:rPr lang="en-CA" sz="2400" b="1" dirty="0"/>
              <a:t> </a:t>
            </a:r>
            <a:r>
              <a:rPr lang="en-CA" sz="2400" b="1" i="1" dirty="0" smtClean="0"/>
              <a:t>Act</a:t>
            </a:r>
          </a:p>
          <a:p>
            <a:pPr lvl="1"/>
            <a:r>
              <a:rPr lang="en-CA" sz="2000" b="1" dirty="0" smtClean="0"/>
              <a:t>Outlines the duty to report within publicly funded</a:t>
            </a:r>
          </a:p>
          <a:p>
            <a:pPr lvl="1"/>
            <a:r>
              <a:rPr lang="en-CA" sz="2000" b="1" dirty="0" smtClean="0"/>
              <a:t>Mandatory reporting required</a:t>
            </a:r>
            <a:endParaRPr lang="en-US" sz="2400" b="1" dirty="0" smtClean="0"/>
          </a:p>
          <a:p>
            <a:endParaRPr lang="en-CA" dirty="0"/>
          </a:p>
        </p:txBody>
      </p:sp>
      <p:sp>
        <p:nvSpPr>
          <p:cNvPr id="3" name="Title 2"/>
          <p:cNvSpPr>
            <a:spLocks noGrp="1"/>
          </p:cNvSpPr>
          <p:nvPr>
            <p:ph type="title"/>
          </p:nvPr>
        </p:nvSpPr>
        <p:spPr/>
        <p:txBody>
          <a:bodyPr/>
          <a:lstStyle/>
          <a:p>
            <a:r>
              <a:rPr lang="en-CA" dirty="0" smtClean="0">
                <a:solidFill>
                  <a:srgbClr val="0070C0"/>
                </a:solidFill>
              </a:rPr>
              <a:t>Protective Laws</a:t>
            </a:r>
            <a:endParaRPr lang="en-CA"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22</a:t>
            </a:fld>
            <a:endParaRPr lang="en-CA" dirty="0"/>
          </a:p>
        </p:txBody>
      </p:sp>
    </p:spTree>
    <p:extLst>
      <p:ext uri="{BB962C8B-B14F-4D97-AF65-F5344CB8AC3E}">
        <p14:creationId xmlns:p14="http://schemas.microsoft.com/office/powerpoint/2010/main" val="408062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Freedom Of Information and Privacy Act </a:t>
            </a:r>
            <a:endParaRPr lang="en-US" sz="2400" b="1" i="1" dirty="0" smtClean="0"/>
          </a:p>
          <a:p>
            <a:pPr lvl="1"/>
            <a:r>
              <a:rPr lang="en-US" sz="2000" b="1" dirty="0" smtClean="0"/>
              <a:t>Governs and protects the privacy of individuals</a:t>
            </a:r>
            <a:endParaRPr lang="en-US" sz="2000" b="1" dirty="0"/>
          </a:p>
          <a:p>
            <a:pPr lvl="1"/>
            <a:endParaRPr lang="en-CA" sz="2000" b="1" dirty="0"/>
          </a:p>
          <a:p>
            <a:r>
              <a:rPr lang="en-US" sz="2400" b="1" i="1" dirty="0"/>
              <a:t>Health Information </a:t>
            </a:r>
            <a:r>
              <a:rPr lang="en-US" sz="2400" b="1" i="1" dirty="0" smtClean="0"/>
              <a:t>Act</a:t>
            </a:r>
          </a:p>
          <a:p>
            <a:pPr lvl="1"/>
            <a:r>
              <a:rPr lang="en-US" sz="2000" b="1" dirty="0" smtClean="0"/>
              <a:t>Outlines rules and limitations for the collection, use, or disclosure of health information </a:t>
            </a:r>
          </a:p>
          <a:p>
            <a:pPr lvl="1"/>
            <a:endParaRPr lang="en-US" sz="2000" b="1" i="1" dirty="0"/>
          </a:p>
          <a:p>
            <a:r>
              <a:rPr lang="en-CA" sz="2400" b="1" i="1" dirty="0"/>
              <a:t>Powers of Attorney</a:t>
            </a:r>
            <a:r>
              <a:rPr lang="en-CA" sz="2400" b="1" dirty="0"/>
              <a:t> </a:t>
            </a:r>
            <a:r>
              <a:rPr lang="en-CA" sz="2400" b="1" i="1" dirty="0"/>
              <a:t>Act</a:t>
            </a:r>
            <a:r>
              <a:rPr lang="en-CA" sz="2400" b="1" dirty="0"/>
              <a:t> and </a:t>
            </a:r>
            <a:r>
              <a:rPr lang="en-CA" sz="2400" b="1" i="1" dirty="0"/>
              <a:t>Personal Directives</a:t>
            </a:r>
            <a:r>
              <a:rPr lang="en-CA" sz="2400" b="1" dirty="0"/>
              <a:t> </a:t>
            </a:r>
            <a:r>
              <a:rPr lang="en-CA" sz="2400" b="1" i="1" dirty="0" smtClean="0"/>
              <a:t>Act</a:t>
            </a:r>
          </a:p>
          <a:p>
            <a:pPr lvl="1"/>
            <a:r>
              <a:rPr lang="en-CA" sz="2000" b="1" dirty="0" smtClean="0"/>
              <a:t>Financial and personal decision – making tools</a:t>
            </a:r>
          </a:p>
          <a:p>
            <a:pPr lvl="1"/>
            <a:endParaRPr lang="en-CA" sz="2000" b="1" dirty="0"/>
          </a:p>
          <a:p>
            <a:pPr lvl="1"/>
            <a:r>
              <a:rPr lang="en-CA" sz="2000" b="1" dirty="0" smtClean="0"/>
              <a:t>Handout - Privacy Legislation Guide</a:t>
            </a:r>
            <a:endParaRPr lang="en-CA" sz="2000" b="1" dirty="0"/>
          </a:p>
          <a:p>
            <a:endParaRPr lang="en-CA" dirty="0"/>
          </a:p>
        </p:txBody>
      </p:sp>
      <p:sp>
        <p:nvSpPr>
          <p:cNvPr id="3" name="Title 2"/>
          <p:cNvSpPr>
            <a:spLocks noGrp="1"/>
          </p:cNvSpPr>
          <p:nvPr>
            <p:ph type="title"/>
          </p:nvPr>
        </p:nvSpPr>
        <p:spPr/>
        <p:txBody>
          <a:bodyPr/>
          <a:lstStyle/>
          <a:p>
            <a:r>
              <a:rPr lang="en-CA" dirty="0" smtClean="0">
                <a:solidFill>
                  <a:srgbClr val="0070C0"/>
                </a:solidFill>
              </a:rPr>
              <a:t>Protective Laws</a:t>
            </a:r>
            <a:endParaRPr lang="en-CA"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23</a:t>
            </a:fld>
            <a:endParaRPr lang="en-CA" dirty="0"/>
          </a:p>
        </p:txBody>
      </p:sp>
    </p:spTree>
    <p:extLst>
      <p:ext uri="{BB962C8B-B14F-4D97-AF65-F5344CB8AC3E}">
        <p14:creationId xmlns:p14="http://schemas.microsoft.com/office/powerpoint/2010/main" val="1211447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131373"/>
              </p:ext>
            </p:extLst>
          </p:nvPr>
        </p:nvGraphicFramePr>
        <p:xfrm>
          <a:off x="467430" y="1628750"/>
          <a:ext cx="8229600" cy="4711074"/>
        </p:xfrm>
        <a:graphic>
          <a:graphicData uri="http://schemas.openxmlformats.org/drawingml/2006/table">
            <a:tbl>
              <a:tblPr firstRow="1" bandRow="1">
                <a:tableStyleId>{5C22544A-7EE6-4342-B048-85BDC9FD1C3A}</a:tableStyleId>
              </a:tblPr>
              <a:tblGrid>
                <a:gridCol w="2743200"/>
                <a:gridCol w="2743200"/>
                <a:gridCol w="2743200"/>
              </a:tblGrid>
              <a:tr h="1082678">
                <a:tc>
                  <a:txBody>
                    <a:bodyPr/>
                    <a:lstStyle/>
                    <a:p>
                      <a:endParaRPr lang="en-US" dirty="0"/>
                    </a:p>
                  </a:txBody>
                  <a:tcPr/>
                </a:tc>
                <a:tc>
                  <a:txBody>
                    <a:bodyPr/>
                    <a:lstStyle/>
                    <a:p>
                      <a:r>
                        <a:rPr lang="en-CA" dirty="0" smtClean="0"/>
                        <a:t>Decisions </a:t>
                      </a:r>
                    </a:p>
                    <a:p>
                      <a:r>
                        <a:rPr lang="en-CA" dirty="0" smtClean="0"/>
                        <a:t>Made by you</a:t>
                      </a:r>
                      <a:endParaRPr lang="en-US" dirty="0"/>
                    </a:p>
                  </a:txBody>
                  <a:tcPr/>
                </a:tc>
                <a:tc>
                  <a:txBody>
                    <a:bodyPr/>
                    <a:lstStyle/>
                    <a:p>
                      <a:r>
                        <a:rPr lang="en-CA" dirty="0" smtClean="0"/>
                        <a:t>Decisions </a:t>
                      </a:r>
                    </a:p>
                    <a:p>
                      <a:r>
                        <a:rPr lang="en-CA" dirty="0" smtClean="0"/>
                        <a:t>Made by Court</a:t>
                      </a:r>
                      <a:endParaRPr lang="en-US" dirty="0"/>
                    </a:p>
                  </a:txBody>
                  <a:tcPr/>
                </a:tc>
              </a:tr>
              <a:tr h="627266">
                <a:tc>
                  <a:txBody>
                    <a:bodyPr/>
                    <a:lstStyle/>
                    <a:p>
                      <a:r>
                        <a:rPr lang="en-CA" dirty="0" smtClean="0"/>
                        <a:t>Personal</a:t>
                      </a:r>
                      <a:endParaRPr lang="en-US" dirty="0"/>
                    </a:p>
                  </a:txBody>
                  <a:tcPr/>
                </a:tc>
                <a:tc>
                  <a:txBody>
                    <a:bodyPr/>
                    <a:lstStyle/>
                    <a:p>
                      <a:r>
                        <a:rPr lang="en-CA" dirty="0" smtClean="0"/>
                        <a:t>Personal</a:t>
                      </a:r>
                      <a:r>
                        <a:rPr lang="en-CA" baseline="0" dirty="0" smtClean="0"/>
                        <a:t> Directive</a:t>
                      </a:r>
                    </a:p>
                    <a:p>
                      <a:r>
                        <a:rPr lang="en-CA" baseline="0" dirty="0" smtClean="0"/>
                        <a:t>Supportive Decision Making</a:t>
                      </a:r>
                    </a:p>
                    <a:p>
                      <a:r>
                        <a:rPr lang="en-CA" baseline="0" dirty="0" smtClean="0"/>
                        <a:t>Specific Decision Making (one time)</a:t>
                      </a:r>
                      <a:endParaRPr lang="en-US" dirty="0"/>
                    </a:p>
                  </a:txBody>
                  <a:tcPr/>
                </a:tc>
                <a:tc>
                  <a:txBody>
                    <a:bodyPr/>
                    <a:lstStyle/>
                    <a:p>
                      <a:r>
                        <a:rPr lang="en-CA" dirty="0" smtClean="0"/>
                        <a:t>Guardianship (AGTA)</a:t>
                      </a:r>
                    </a:p>
                    <a:p>
                      <a:r>
                        <a:rPr lang="en-CA" dirty="0" smtClean="0"/>
                        <a:t>Co-Decision </a:t>
                      </a:r>
                      <a:r>
                        <a:rPr lang="en-CA" baseline="0" dirty="0" smtClean="0"/>
                        <a:t>Making </a:t>
                      </a:r>
                      <a:endParaRPr lang="en-US" dirty="0"/>
                    </a:p>
                  </a:txBody>
                  <a:tcPr/>
                </a:tc>
              </a:tr>
              <a:tr h="1082678">
                <a:tc>
                  <a:txBody>
                    <a:bodyPr/>
                    <a:lstStyle/>
                    <a:p>
                      <a:r>
                        <a:rPr lang="en-CA" dirty="0" smtClean="0"/>
                        <a:t>Financial</a:t>
                      </a:r>
                      <a:endParaRPr lang="en-US" dirty="0"/>
                    </a:p>
                  </a:txBody>
                  <a:tcPr/>
                </a:tc>
                <a:tc>
                  <a:txBody>
                    <a:bodyPr/>
                    <a:lstStyle/>
                    <a:p>
                      <a:r>
                        <a:rPr lang="en-CA" dirty="0" smtClean="0"/>
                        <a:t>Enduring</a:t>
                      </a:r>
                      <a:r>
                        <a:rPr lang="en-CA" baseline="0" dirty="0" smtClean="0"/>
                        <a:t> Power of Attorney</a:t>
                      </a:r>
                      <a:endParaRPr lang="en-US" dirty="0"/>
                    </a:p>
                  </a:txBody>
                  <a:tcPr/>
                </a:tc>
                <a:tc>
                  <a:txBody>
                    <a:bodyPr/>
                    <a:lstStyle/>
                    <a:p>
                      <a:r>
                        <a:rPr lang="en-CA" dirty="0" smtClean="0"/>
                        <a:t>Trusteeship (AGTA)</a:t>
                      </a:r>
                      <a:endParaRPr lang="en-US" dirty="0"/>
                    </a:p>
                  </a:txBody>
                  <a:tcPr/>
                </a:tc>
              </a:tr>
              <a:tr h="1082678">
                <a:tc>
                  <a:txBody>
                    <a:bodyPr/>
                    <a:lstStyle/>
                    <a:p>
                      <a:r>
                        <a:rPr lang="en-CA" dirty="0" smtClean="0"/>
                        <a:t>After Death</a:t>
                      </a:r>
                      <a:endParaRPr lang="en-US" dirty="0"/>
                    </a:p>
                  </a:txBody>
                  <a:tcPr/>
                </a:tc>
                <a:tc>
                  <a:txBody>
                    <a:bodyPr/>
                    <a:lstStyle/>
                    <a:p>
                      <a:r>
                        <a:rPr lang="en-CA" dirty="0" smtClean="0"/>
                        <a:t>Will</a:t>
                      </a:r>
                      <a:endParaRPr lang="en-US" dirty="0"/>
                    </a:p>
                  </a:txBody>
                  <a:tcPr/>
                </a:tc>
                <a:tc>
                  <a:txBody>
                    <a:bodyPr/>
                    <a:lstStyle/>
                    <a:p>
                      <a:r>
                        <a:rPr lang="en-CA" smtClean="0"/>
                        <a:t>Intestate</a:t>
                      </a:r>
                      <a:r>
                        <a:rPr lang="en-CA" baseline="0" smtClean="0"/>
                        <a:t> </a:t>
                      </a:r>
                      <a:endParaRPr lang="en-CA" baseline="0" dirty="0" smtClean="0"/>
                    </a:p>
                    <a:p>
                      <a:r>
                        <a:rPr lang="en-CA" baseline="0" dirty="0" smtClean="0"/>
                        <a:t>Succession Act</a:t>
                      </a:r>
                      <a:endParaRPr lang="en-US" dirty="0"/>
                    </a:p>
                  </a:txBody>
                  <a:tcPr/>
                </a:tc>
              </a:tr>
            </a:tbl>
          </a:graphicData>
        </a:graphic>
      </p:graphicFrame>
      <p:sp>
        <p:nvSpPr>
          <p:cNvPr id="3" name="Title 2"/>
          <p:cNvSpPr>
            <a:spLocks noGrp="1"/>
          </p:cNvSpPr>
          <p:nvPr>
            <p:ph type="title"/>
          </p:nvPr>
        </p:nvSpPr>
        <p:spPr/>
        <p:txBody>
          <a:bodyPr/>
          <a:lstStyle/>
          <a:p>
            <a:r>
              <a:rPr lang="en-CA" dirty="0" smtClean="0">
                <a:solidFill>
                  <a:srgbClr val="0070C0"/>
                </a:solidFill>
              </a:rPr>
              <a:t>Supportive Decision Making</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24</a:t>
            </a:fld>
            <a:endParaRPr lang="en-CA" dirty="0"/>
          </a:p>
        </p:txBody>
      </p:sp>
    </p:spTree>
    <p:extLst>
      <p:ext uri="{BB962C8B-B14F-4D97-AF65-F5344CB8AC3E}">
        <p14:creationId xmlns:p14="http://schemas.microsoft.com/office/powerpoint/2010/main" val="3263407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fontScale="90000"/>
          </a:bodyPr>
          <a:lstStyle/>
          <a:p>
            <a:pPr algn="ctr"/>
            <a:r>
              <a:rPr lang="en-CA" dirty="0" smtClean="0">
                <a:solidFill>
                  <a:srgbClr val="0070C0"/>
                </a:solidFill>
              </a:rPr>
              <a:t>Example of a Community Response Model</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solidFill>
                  <a:prstClr val="black"/>
                </a:solidFill>
              </a:rPr>
              <a:pPr>
                <a:defRPr/>
              </a:pPr>
              <a:t>25</a:t>
            </a:fld>
            <a:endParaRPr lang="en-CA" dirty="0">
              <a:solidFill>
                <a:prstClr val="black"/>
              </a:solidFill>
            </a:endParaRPr>
          </a:p>
        </p:txBody>
      </p:sp>
      <p:sp>
        <p:nvSpPr>
          <p:cNvPr id="6" name="Oval 5"/>
          <p:cNvSpPr/>
          <p:nvPr/>
        </p:nvSpPr>
        <p:spPr>
          <a:xfrm>
            <a:off x="1557292" y="1261763"/>
            <a:ext cx="6264870" cy="50407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p:cNvSpPr/>
          <p:nvPr/>
        </p:nvSpPr>
        <p:spPr>
          <a:xfrm>
            <a:off x="4078105" y="1597885"/>
            <a:ext cx="1177683" cy="113545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Police</a:t>
            </a:r>
            <a:endParaRPr lang="en-US" sz="12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25" y="3249613"/>
            <a:ext cx="1825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338918" y="2165614"/>
            <a:ext cx="1124984" cy="105702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Health care</a:t>
            </a:r>
            <a:endParaRPr lang="en-US" sz="1200" dirty="0">
              <a:solidFill>
                <a:prstClr val="black"/>
              </a:solidFill>
            </a:endParaRPr>
          </a:p>
        </p:txBody>
      </p:sp>
      <p:sp>
        <p:nvSpPr>
          <p:cNvPr id="9" name="Oval 8"/>
          <p:cNvSpPr/>
          <p:nvPr/>
        </p:nvSpPr>
        <p:spPr>
          <a:xfrm>
            <a:off x="2876341" y="2141091"/>
            <a:ext cx="1201764" cy="103530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Senior’s Centre</a:t>
            </a:r>
            <a:endParaRPr lang="en-US" sz="1200" dirty="0">
              <a:solidFill>
                <a:prstClr val="black"/>
              </a:solidFill>
            </a:endParaRPr>
          </a:p>
        </p:txBody>
      </p:sp>
      <p:sp>
        <p:nvSpPr>
          <p:cNvPr id="10" name="Oval 9"/>
          <p:cNvSpPr/>
          <p:nvPr/>
        </p:nvSpPr>
        <p:spPr>
          <a:xfrm>
            <a:off x="2346881" y="3240134"/>
            <a:ext cx="1211025" cy="108395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Rural Crime Watch</a:t>
            </a:r>
            <a:endParaRPr lang="en-US" sz="1200" dirty="0">
              <a:solidFill>
                <a:prstClr val="black"/>
              </a:solidFill>
            </a:endParaRPr>
          </a:p>
        </p:txBody>
      </p:sp>
      <p:sp>
        <p:nvSpPr>
          <p:cNvPr id="11" name="Oval 10"/>
          <p:cNvSpPr/>
          <p:nvPr/>
        </p:nvSpPr>
        <p:spPr>
          <a:xfrm>
            <a:off x="5940190" y="3157359"/>
            <a:ext cx="1198882" cy="1169710"/>
          </a:xfrm>
          <a:prstGeom prst="ellipse">
            <a:avLst/>
          </a:prstGeom>
          <a:solidFill>
            <a:schemeClr val="accent3">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Victim services</a:t>
            </a:r>
            <a:endParaRPr lang="en-US" sz="1200" dirty="0">
              <a:solidFill>
                <a:prstClr val="black"/>
              </a:solidFill>
            </a:endParaRPr>
          </a:p>
        </p:txBody>
      </p:sp>
      <p:sp>
        <p:nvSpPr>
          <p:cNvPr id="12" name="Oval 11"/>
          <p:cNvSpPr/>
          <p:nvPr/>
        </p:nvSpPr>
        <p:spPr>
          <a:xfrm>
            <a:off x="5508130" y="4327069"/>
            <a:ext cx="1124984" cy="106214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Hospital</a:t>
            </a:r>
            <a:endParaRPr lang="en-US" sz="1200" dirty="0">
              <a:solidFill>
                <a:prstClr val="black"/>
              </a:solidFill>
            </a:endParaRPr>
          </a:p>
        </p:txBody>
      </p:sp>
      <p:sp>
        <p:nvSpPr>
          <p:cNvPr id="13" name="Oval 12"/>
          <p:cNvSpPr/>
          <p:nvPr/>
        </p:nvSpPr>
        <p:spPr>
          <a:xfrm>
            <a:off x="4244938" y="4933230"/>
            <a:ext cx="1131550" cy="10441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black"/>
                </a:solidFill>
              </a:rPr>
              <a:t>SPA</a:t>
            </a:r>
            <a:endParaRPr lang="en-US" dirty="0">
              <a:solidFill>
                <a:prstClr val="black"/>
              </a:solidFill>
            </a:endParaRPr>
          </a:p>
        </p:txBody>
      </p:sp>
      <p:sp>
        <p:nvSpPr>
          <p:cNvPr id="14" name="Oval 13"/>
          <p:cNvSpPr/>
          <p:nvPr/>
        </p:nvSpPr>
        <p:spPr>
          <a:xfrm>
            <a:off x="2881601" y="4378940"/>
            <a:ext cx="1196504" cy="106214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a:t>
            </a:r>
            <a:endParaRPr lang="en-US" sz="1200" dirty="0">
              <a:solidFill>
                <a:prstClr val="black"/>
              </a:solidFill>
            </a:endParaRPr>
          </a:p>
        </p:txBody>
      </p:sp>
      <p:sp>
        <p:nvSpPr>
          <p:cNvPr id="15" name="Oval 14"/>
          <p:cNvSpPr/>
          <p:nvPr/>
        </p:nvSpPr>
        <p:spPr>
          <a:xfrm>
            <a:off x="4040535" y="3261858"/>
            <a:ext cx="1298383" cy="11249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prstClr val="black"/>
                </a:solidFill>
              </a:rPr>
              <a:t>Victim of Elder Abuse</a:t>
            </a:r>
            <a:endParaRPr lang="en-US" sz="1200" dirty="0">
              <a:solidFill>
                <a:prstClr val="black"/>
              </a:solidFill>
            </a:endParaRPr>
          </a:p>
        </p:txBody>
      </p:sp>
      <p:cxnSp>
        <p:nvCxnSpPr>
          <p:cNvPr id="17" name="Straight Connector 16"/>
          <p:cNvCxnSpPr>
            <a:stCxn id="7" idx="4"/>
            <a:endCxn id="15" idx="0"/>
          </p:cNvCxnSpPr>
          <p:nvPr/>
        </p:nvCxnSpPr>
        <p:spPr>
          <a:xfrm>
            <a:off x="4666947" y="2733344"/>
            <a:ext cx="22780" cy="528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a:endCxn id="15" idx="7"/>
          </p:cNvCxnSpPr>
          <p:nvPr/>
        </p:nvCxnSpPr>
        <p:spPr>
          <a:xfrm flipH="1">
            <a:off x="5148774" y="3067844"/>
            <a:ext cx="354894" cy="358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2"/>
            <a:endCxn id="15" idx="6"/>
          </p:cNvCxnSpPr>
          <p:nvPr/>
        </p:nvCxnSpPr>
        <p:spPr>
          <a:xfrm flipH="1">
            <a:off x="5338918" y="3742214"/>
            <a:ext cx="601272" cy="82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5" idx="5"/>
          </p:cNvCxnSpPr>
          <p:nvPr/>
        </p:nvCxnSpPr>
        <p:spPr>
          <a:xfrm flipH="1" flipV="1">
            <a:off x="5148774" y="4222102"/>
            <a:ext cx="490780" cy="28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0"/>
          </p:cNvCxnSpPr>
          <p:nvPr/>
        </p:nvCxnSpPr>
        <p:spPr>
          <a:xfrm flipV="1">
            <a:off x="4810713" y="4386854"/>
            <a:ext cx="0" cy="546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7"/>
          </p:cNvCxnSpPr>
          <p:nvPr/>
        </p:nvCxnSpPr>
        <p:spPr>
          <a:xfrm flipV="1">
            <a:off x="3902881" y="4275198"/>
            <a:ext cx="342057" cy="259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5" idx="2"/>
          </p:cNvCxnSpPr>
          <p:nvPr/>
        </p:nvCxnSpPr>
        <p:spPr>
          <a:xfrm>
            <a:off x="3557906" y="3824356"/>
            <a:ext cx="482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p:nvPr/>
        </p:nvCxnSpPr>
        <p:spPr>
          <a:xfrm>
            <a:off x="3902881" y="3067844"/>
            <a:ext cx="342057" cy="358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9" idx="3"/>
            <a:endCxn id="10" idx="0"/>
          </p:cNvCxnSpPr>
          <p:nvPr/>
        </p:nvCxnSpPr>
        <p:spPr>
          <a:xfrm flipH="1">
            <a:off x="2952394" y="3024778"/>
            <a:ext cx="99941" cy="2153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1"/>
          </p:cNvCxnSpPr>
          <p:nvPr/>
        </p:nvCxnSpPr>
        <p:spPr>
          <a:xfrm>
            <a:off x="2952393" y="4365626"/>
            <a:ext cx="104432" cy="168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90493" y="5229250"/>
            <a:ext cx="254445" cy="159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94164" y="5229250"/>
            <a:ext cx="245390" cy="159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7"/>
          </p:cNvCxnSpPr>
          <p:nvPr/>
        </p:nvCxnSpPr>
        <p:spPr>
          <a:xfrm flipH="1" flipV="1">
            <a:off x="6463902" y="4327069"/>
            <a:ext cx="4462" cy="155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7" name="Straight Connector 4096"/>
          <p:cNvCxnSpPr/>
          <p:nvPr/>
        </p:nvCxnSpPr>
        <p:spPr>
          <a:xfrm flipH="1" flipV="1">
            <a:off x="6300240" y="3088518"/>
            <a:ext cx="72010" cy="688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0" name="Straight Connector 4099"/>
          <p:cNvCxnSpPr>
            <a:endCxn id="7" idx="6"/>
          </p:cNvCxnSpPr>
          <p:nvPr/>
        </p:nvCxnSpPr>
        <p:spPr>
          <a:xfrm flipH="1" flipV="1">
            <a:off x="5255788" y="2165615"/>
            <a:ext cx="247881" cy="111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2" name="Straight Connector 4101"/>
          <p:cNvCxnSpPr>
            <a:stCxn id="7" idx="2"/>
            <a:endCxn id="9" idx="7"/>
          </p:cNvCxnSpPr>
          <p:nvPr/>
        </p:nvCxnSpPr>
        <p:spPr>
          <a:xfrm flipH="1">
            <a:off x="3902111" y="2165615"/>
            <a:ext cx="175994" cy="1270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6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What is a safety plan?</a:t>
            </a:r>
          </a:p>
          <a:p>
            <a:r>
              <a:rPr lang="en-CA" dirty="0" smtClean="0"/>
              <a:t>What are the strategies?</a:t>
            </a:r>
          </a:p>
          <a:p>
            <a:r>
              <a:rPr lang="en-CA" dirty="0" smtClean="0"/>
              <a:t>Why do we encourage safety planning?</a:t>
            </a:r>
          </a:p>
          <a:p>
            <a:r>
              <a:rPr lang="en-CA" dirty="0" smtClean="0"/>
              <a:t>How good are safety planning measures? </a:t>
            </a:r>
          </a:p>
          <a:p>
            <a:r>
              <a:rPr lang="en-CA" dirty="0" smtClean="0"/>
              <a:t>When should a safety plan be revisited?</a:t>
            </a:r>
          </a:p>
          <a:p>
            <a:r>
              <a:rPr lang="en-CA" dirty="0" smtClean="0"/>
              <a:t>Who should keep the safety plan?</a:t>
            </a:r>
          </a:p>
          <a:p>
            <a:r>
              <a:rPr lang="en-CA" dirty="0" smtClean="0"/>
              <a:t>What are some of the legal tools available?</a:t>
            </a:r>
          </a:p>
          <a:p>
            <a:pPr marL="109537" indent="0">
              <a:buNone/>
            </a:pPr>
            <a:endParaRPr lang="en-CA" dirty="0" smtClean="0"/>
          </a:p>
          <a:p>
            <a:pPr marL="109537" indent="0">
              <a:buNone/>
            </a:pPr>
            <a:r>
              <a:rPr lang="en-CA" dirty="0" smtClean="0"/>
              <a:t>What’s your role in safety planning?</a:t>
            </a:r>
          </a:p>
          <a:p>
            <a:pPr marL="109537" indent="0">
              <a:buNone/>
            </a:pPr>
            <a:endParaRPr lang="en-CA" dirty="0" smtClean="0"/>
          </a:p>
        </p:txBody>
      </p:sp>
      <p:sp>
        <p:nvSpPr>
          <p:cNvPr id="3" name="Title 2"/>
          <p:cNvSpPr>
            <a:spLocks noGrp="1"/>
          </p:cNvSpPr>
          <p:nvPr>
            <p:ph type="title"/>
          </p:nvPr>
        </p:nvSpPr>
        <p:spPr/>
        <p:txBody>
          <a:bodyPr/>
          <a:lstStyle/>
          <a:p>
            <a:r>
              <a:rPr lang="en-CA" dirty="0" smtClean="0">
                <a:solidFill>
                  <a:srgbClr val="0070C0"/>
                </a:solidFill>
              </a:rPr>
              <a:t>Safety Planning</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26</a:t>
            </a:fld>
            <a:endParaRPr lang="en-CA" dirty="0"/>
          </a:p>
        </p:txBody>
      </p:sp>
    </p:spTree>
    <p:extLst>
      <p:ext uri="{BB962C8B-B14F-4D97-AF65-F5344CB8AC3E}">
        <p14:creationId xmlns:p14="http://schemas.microsoft.com/office/powerpoint/2010/main" val="893728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5284500"/>
          </a:xfrm>
        </p:spPr>
        <p:txBody>
          <a:bodyPr>
            <a:normAutofit fontScale="92500" lnSpcReduction="20000"/>
          </a:bodyPr>
          <a:lstStyle/>
          <a:p>
            <a:pPr marL="365760" lvl="8" indent="-256032">
              <a:spcBef>
                <a:spcPts val="400"/>
              </a:spcBef>
              <a:buClr>
                <a:schemeClr val="accent1"/>
              </a:buClr>
              <a:buSzPct val="68000"/>
              <a:buFont typeface="Wingdings 3"/>
              <a:buChar char=""/>
            </a:pPr>
            <a:r>
              <a:rPr lang="en-US" sz="2400" b="1" dirty="0"/>
              <a:t>Kristel Kirstein</a:t>
            </a:r>
            <a:r>
              <a:rPr lang="en-US" sz="2400" dirty="0"/>
              <a:t> at Canadian Mental Health – Seniors Outreach Worker: </a:t>
            </a:r>
            <a:r>
              <a:rPr lang="en-US" sz="2400" b="1" dirty="0"/>
              <a:t>403-504-1811 ext. 114</a:t>
            </a:r>
          </a:p>
          <a:p>
            <a:pPr marL="109728" indent="0">
              <a:buNone/>
            </a:pPr>
            <a:endParaRPr lang="en-US" sz="2400" b="1" dirty="0" smtClean="0"/>
          </a:p>
          <a:p>
            <a:r>
              <a:rPr lang="en-US" sz="2400" b="1" dirty="0" smtClean="0"/>
              <a:t>Alberta </a:t>
            </a:r>
            <a:r>
              <a:rPr lang="en-US" sz="2400" b="1" dirty="0" smtClean="0"/>
              <a:t>Elder Abuse Awareness Network (AEAAN):</a:t>
            </a:r>
          </a:p>
          <a:p>
            <a:pPr lvl="1"/>
            <a:r>
              <a:rPr lang="en-US" sz="2000" dirty="0" smtClean="0">
                <a:hlinkClick r:id="rId2"/>
              </a:rPr>
              <a:t>www.albertaelderabuse.ca</a:t>
            </a:r>
            <a:endParaRPr lang="en-US" sz="2000" dirty="0" smtClean="0"/>
          </a:p>
          <a:p>
            <a:endParaRPr lang="en-US" sz="2400" b="1" dirty="0" smtClean="0"/>
          </a:p>
          <a:p>
            <a:r>
              <a:rPr lang="en-US" sz="2400" b="1" dirty="0" smtClean="0"/>
              <a:t>Older Adult Knowledge Network:  </a:t>
            </a:r>
            <a:r>
              <a:rPr lang="en-US" sz="2000" dirty="0" smtClean="0">
                <a:hlinkClick r:id="rId3"/>
              </a:rPr>
              <a:t>www.oak-net.ca</a:t>
            </a:r>
            <a:r>
              <a:rPr lang="en-US" sz="2000" dirty="0" smtClean="0"/>
              <a:t> </a:t>
            </a:r>
          </a:p>
          <a:p>
            <a:endParaRPr lang="en-US" sz="2400" b="1" dirty="0" smtClean="0"/>
          </a:p>
          <a:p>
            <a:r>
              <a:rPr lang="en-US" sz="2400" b="1" dirty="0" smtClean="0"/>
              <a:t>Canadian Network for the Prevention of Elder Abuse:</a:t>
            </a:r>
            <a:r>
              <a:rPr lang="en-US" sz="2400" dirty="0" smtClean="0"/>
              <a:t> </a:t>
            </a:r>
            <a:r>
              <a:rPr lang="en-US" sz="2000" dirty="0" smtClean="0">
                <a:hlinkClick r:id="rId4"/>
              </a:rPr>
              <a:t>www.cnpea.ca</a:t>
            </a:r>
            <a:r>
              <a:rPr lang="en-US" sz="2000" dirty="0" smtClean="0"/>
              <a:t> </a:t>
            </a:r>
          </a:p>
          <a:p>
            <a:endParaRPr lang="en-US" sz="2400" b="1" dirty="0" smtClean="0"/>
          </a:p>
          <a:p>
            <a:r>
              <a:rPr lang="en-US" sz="2400" b="1" dirty="0" smtClean="0"/>
              <a:t>Alberta Family Violence Information Line:</a:t>
            </a:r>
          </a:p>
          <a:p>
            <a:pPr lvl="1"/>
            <a:r>
              <a:rPr lang="en-US" sz="2000" dirty="0" smtClean="0"/>
              <a:t>310-1818 (toll-free, 24 hours)</a:t>
            </a:r>
          </a:p>
          <a:p>
            <a:pPr lvl="1"/>
            <a:r>
              <a:rPr lang="en-US" sz="2000" dirty="0" smtClean="0">
                <a:hlinkClick r:id="rId5"/>
              </a:rPr>
              <a:t>www.humanservices.alberta.ca/abuse-bullying/14839.html</a:t>
            </a:r>
            <a:r>
              <a:rPr lang="en-US" sz="2000" dirty="0" smtClean="0"/>
              <a:t> </a:t>
            </a:r>
            <a:endParaRPr lang="en-US" sz="2000" dirty="0"/>
          </a:p>
          <a:p>
            <a:pPr algn="r"/>
            <a:endParaRPr lang="en-US" sz="2400" b="1" dirty="0" smtClean="0"/>
          </a:p>
          <a:p>
            <a:pPr algn="r"/>
            <a:r>
              <a:rPr lang="en-US" sz="2400" b="1" dirty="0" err="1" smtClean="0"/>
              <a:t>HealthLink</a:t>
            </a:r>
            <a:r>
              <a:rPr lang="en-US" sz="2400" b="1" dirty="0" smtClean="0"/>
              <a:t> </a:t>
            </a:r>
            <a:r>
              <a:rPr lang="en-US" sz="2400" b="1" dirty="0" smtClean="0"/>
              <a:t>Alberta: </a:t>
            </a:r>
            <a:r>
              <a:rPr lang="en-US" sz="2000" dirty="0" smtClean="0"/>
              <a:t>1-866-408-5465</a:t>
            </a:r>
          </a:p>
          <a:p>
            <a:pPr marL="393192" lvl="1" indent="0">
              <a:buNone/>
            </a:pPr>
            <a:endParaRPr lang="en-US" sz="2000" dirty="0" smtClean="0"/>
          </a:p>
          <a:p>
            <a:pPr algn="r"/>
            <a:endParaRPr lang="en-US" sz="2000" dirty="0" smtClean="0"/>
          </a:p>
          <a:p>
            <a:pPr algn="r"/>
            <a:endParaRPr lang="en-US" sz="2000" dirty="0"/>
          </a:p>
        </p:txBody>
      </p:sp>
      <p:sp>
        <p:nvSpPr>
          <p:cNvPr id="3" name="Title 2"/>
          <p:cNvSpPr>
            <a:spLocks noGrp="1"/>
          </p:cNvSpPr>
          <p:nvPr>
            <p:ph type="title"/>
          </p:nvPr>
        </p:nvSpPr>
        <p:spPr/>
        <p:txBody>
          <a:bodyPr/>
          <a:lstStyle/>
          <a:p>
            <a:r>
              <a:rPr lang="en-US" dirty="0" smtClean="0"/>
              <a:t>Additional Resources</a:t>
            </a:r>
            <a:endParaRPr lang="en-US" dirty="0"/>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27</a:t>
            </a:fld>
            <a:endParaRPr lang="en-CA" dirty="0"/>
          </a:p>
        </p:txBody>
      </p:sp>
    </p:spTree>
    <p:extLst>
      <p:ext uri="{BB962C8B-B14F-4D97-AF65-F5344CB8AC3E}">
        <p14:creationId xmlns:p14="http://schemas.microsoft.com/office/powerpoint/2010/main" val="86981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a:bodyPr>
          <a:lstStyle/>
          <a:p>
            <a:pPr marL="342900" indent="-342900">
              <a:spcBef>
                <a:spcPts val="0"/>
              </a:spcBef>
              <a:buFont typeface="Arial" panose="020B0604020202020204" pitchFamily="34" charset="0"/>
              <a:buChar char="•"/>
              <a:defRPr/>
            </a:pPr>
            <a:r>
              <a:rPr lang="en-US" sz="2400" b="1" dirty="0"/>
              <a:t>CRANE (Community Response To Abuse and 		  Neglect of Elders)</a:t>
            </a:r>
          </a:p>
          <a:p>
            <a:pPr marL="1371600" lvl="2" indent="-457200" fontAlgn="auto">
              <a:spcBef>
                <a:spcPts val="0"/>
              </a:spcBef>
              <a:spcAft>
                <a:spcPts val="0"/>
              </a:spcAft>
              <a:buFont typeface="Arial" panose="020B0604020202020204" pitchFamily="34" charset="0"/>
              <a:buChar char="•"/>
              <a:defRPr/>
            </a:pPr>
            <a:r>
              <a:rPr lang="en-US" sz="2400" b="1" dirty="0"/>
              <a:t> </a:t>
            </a:r>
            <a:r>
              <a:rPr lang="en-US" sz="2400" b="1" dirty="0">
                <a:solidFill>
                  <a:schemeClr val="tx2"/>
                </a:solidFill>
              </a:rPr>
              <a:t>(403) 529-4798</a:t>
            </a:r>
            <a:endParaRPr lang="en-US" sz="2400" b="1" dirty="0"/>
          </a:p>
          <a:p>
            <a:pPr marL="342900" indent="-342900">
              <a:spcBef>
                <a:spcPts val="0"/>
              </a:spcBef>
              <a:buFont typeface="Arial" panose="020B0604020202020204" pitchFamily="34" charset="0"/>
              <a:buChar char="•"/>
              <a:defRPr/>
            </a:pPr>
            <a:r>
              <a:rPr lang="en-US" sz="2400" b="1" dirty="0"/>
              <a:t>Medicine Hat Police Victim Assistance Unit</a:t>
            </a:r>
          </a:p>
          <a:p>
            <a:pPr marL="1371600" lvl="2" indent="-457200" fontAlgn="auto">
              <a:spcBef>
                <a:spcPts val="0"/>
              </a:spcBef>
              <a:spcAft>
                <a:spcPts val="0"/>
              </a:spcAft>
              <a:buFont typeface="Arial" panose="020B0604020202020204" pitchFamily="34" charset="0"/>
              <a:buChar char="•"/>
              <a:defRPr/>
            </a:pPr>
            <a:r>
              <a:rPr lang="en-US" sz="2400" b="1" dirty="0">
                <a:solidFill>
                  <a:schemeClr val="tx2"/>
                </a:solidFill>
              </a:rPr>
              <a:t>(403) 529-8480</a:t>
            </a:r>
          </a:p>
          <a:p>
            <a:pPr marL="342900" indent="-342900">
              <a:spcBef>
                <a:spcPts val="0"/>
              </a:spcBef>
              <a:buFont typeface="Arial" panose="020B0604020202020204" pitchFamily="34" charset="0"/>
              <a:buChar char="•"/>
              <a:defRPr/>
            </a:pPr>
            <a:r>
              <a:rPr lang="en-US" sz="2400" b="1" dirty="0"/>
              <a:t>Protection for Persons in Care </a:t>
            </a:r>
          </a:p>
          <a:p>
            <a:pPr marL="1371600" lvl="2" indent="-457200" fontAlgn="auto">
              <a:spcBef>
                <a:spcPts val="0"/>
              </a:spcBef>
              <a:spcAft>
                <a:spcPts val="0"/>
              </a:spcAft>
              <a:buFont typeface="Arial" panose="020B0604020202020204" pitchFamily="34" charset="0"/>
              <a:buChar char="•"/>
              <a:defRPr/>
            </a:pPr>
            <a:r>
              <a:rPr lang="en-US" sz="2400" b="1" dirty="0">
                <a:solidFill>
                  <a:schemeClr val="tx2"/>
                </a:solidFill>
              </a:rPr>
              <a:t>1-888-357-9339</a:t>
            </a:r>
            <a:r>
              <a:rPr lang="en-US" sz="2400" dirty="0">
                <a:solidFill>
                  <a:schemeClr val="tx2"/>
                </a:solidFill>
              </a:rPr>
              <a:t>. </a:t>
            </a:r>
            <a:endParaRPr lang="en-US" sz="2400" dirty="0" smtClean="0">
              <a:solidFill>
                <a:schemeClr val="tx2"/>
              </a:solidFill>
            </a:endParaRPr>
          </a:p>
          <a:p>
            <a:pPr marL="342900" indent="-342900">
              <a:spcBef>
                <a:spcPts val="0"/>
              </a:spcBef>
              <a:buFont typeface="Arial" panose="020B0604020202020204" pitchFamily="34" charset="0"/>
              <a:buChar char="•"/>
              <a:defRPr/>
            </a:pPr>
            <a:r>
              <a:rPr lang="en-US" sz="2400" b="1" dirty="0" smtClean="0"/>
              <a:t>Medicine Hat Women’s Shelter (24 hour Crisis Line)</a:t>
            </a:r>
          </a:p>
          <a:p>
            <a:pPr marL="1371600" lvl="2" indent="-457200" fontAlgn="auto">
              <a:spcBef>
                <a:spcPts val="0"/>
              </a:spcBef>
              <a:spcAft>
                <a:spcPts val="0"/>
              </a:spcAft>
              <a:buFont typeface="Arial" panose="020B0604020202020204" pitchFamily="34" charset="0"/>
              <a:buChar char="•"/>
              <a:defRPr/>
            </a:pPr>
            <a:r>
              <a:rPr lang="en-US" sz="2400" b="1" dirty="0" smtClean="0">
                <a:solidFill>
                  <a:schemeClr val="tx2"/>
                </a:solidFill>
              </a:rPr>
              <a:t>(</a:t>
            </a:r>
            <a:r>
              <a:rPr lang="en-US" sz="2400" b="1" dirty="0">
                <a:solidFill>
                  <a:schemeClr val="tx2"/>
                </a:solidFill>
              </a:rPr>
              <a:t>403) 529-1091</a:t>
            </a:r>
          </a:p>
          <a:p>
            <a:pPr marL="342900" lvl="2" indent="-342900" fontAlgn="auto">
              <a:spcBef>
                <a:spcPts val="0"/>
              </a:spcBef>
              <a:spcAft>
                <a:spcPts val="0"/>
              </a:spcAft>
              <a:buFont typeface="Arial" panose="020B0604020202020204" pitchFamily="34" charset="0"/>
              <a:buChar char="•"/>
              <a:defRPr/>
            </a:pPr>
            <a:r>
              <a:rPr lang="en-US" sz="2400" b="1" dirty="0" smtClean="0"/>
              <a:t>Safeguards </a:t>
            </a:r>
            <a:r>
              <a:rPr lang="en-US" sz="2400" b="1" dirty="0"/>
              <a:t>for Vulnerable Adults Information and Reporting Line</a:t>
            </a:r>
          </a:p>
          <a:p>
            <a:pPr marL="1371600" lvl="2" indent="-457200" fontAlgn="auto">
              <a:spcBef>
                <a:spcPts val="0"/>
              </a:spcBef>
              <a:spcAft>
                <a:spcPts val="0"/>
              </a:spcAft>
              <a:buFont typeface="Arial" pitchFamily="34" charset="0"/>
              <a:buChar char="•"/>
              <a:defRPr/>
            </a:pPr>
            <a:r>
              <a:rPr lang="en-US" sz="2400" b="1" dirty="0">
                <a:solidFill>
                  <a:schemeClr val="tx2"/>
                </a:solidFill>
              </a:rPr>
              <a:t>1-888-357-9339</a:t>
            </a:r>
          </a:p>
          <a:p>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258759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537" indent="0">
              <a:buNone/>
            </a:pPr>
            <a:r>
              <a:rPr lang="en-CA" dirty="0" smtClean="0"/>
              <a:t>Elder abuse is any action or inaction by self or others that jeopardizes the health or well-being of any older adult and is divided into six categories:</a:t>
            </a:r>
          </a:p>
          <a:p>
            <a:pPr lvl="1"/>
            <a:r>
              <a:rPr lang="en-CA" sz="2400" dirty="0" smtClean="0"/>
              <a:t>physical</a:t>
            </a:r>
          </a:p>
          <a:p>
            <a:pPr lvl="1"/>
            <a:r>
              <a:rPr lang="en-CA" sz="2400" dirty="0" smtClean="0"/>
              <a:t>neglect</a:t>
            </a:r>
          </a:p>
          <a:p>
            <a:pPr lvl="1"/>
            <a:r>
              <a:rPr lang="en-CA" sz="2400" dirty="0" smtClean="0"/>
              <a:t>emotional</a:t>
            </a:r>
          </a:p>
          <a:p>
            <a:pPr lvl="1"/>
            <a:r>
              <a:rPr lang="en-CA" sz="2400" dirty="0" smtClean="0"/>
              <a:t>financial</a:t>
            </a:r>
          </a:p>
          <a:p>
            <a:pPr lvl="1"/>
            <a:r>
              <a:rPr lang="en-CA" sz="2400" dirty="0" smtClean="0"/>
              <a:t>sexual</a:t>
            </a:r>
          </a:p>
          <a:p>
            <a:pPr lvl="1"/>
            <a:r>
              <a:rPr lang="en-CA" sz="2400" dirty="0" smtClean="0"/>
              <a:t>medication</a:t>
            </a:r>
          </a:p>
          <a:p>
            <a:pPr marL="109537" indent="0">
              <a:buNone/>
            </a:pPr>
            <a:r>
              <a:rPr lang="en-CA" dirty="0" smtClean="0"/>
              <a:t/>
            </a:r>
            <a:br>
              <a:rPr lang="en-CA" dirty="0" smtClean="0"/>
            </a:br>
            <a:endParaRPr lang="en-US" dirty="0"/>
          </a:p>
        </p:txBody>
      </p:sp>
      <p:sp>
        <p:nvSpPr>
          <p:cNvPr id="3" name="Title 2"/>
          <p:cNvSpPr>
            <a:spLocks noGrp="1"/>
          </p:cNvSpPr>
          <p:nvPr>
            <p:ph type="title"/>
          </p:nvPr>
        </p:nvSpPr>
        <p:spPr/>
        <p:txBody>
          <a:bodyPr>
            <a:normAutofit fontScale="90000"/>
          </a:bodyPr>
          <a:lstStyle/>
          <a:p>
            <a:r>
              <a:rPr lang="en-US" dirty="0" smtClean="0">
                <a:solidFill>
                  <a:srgbClr val="0070C0"/>
                </a:solidFill>
              </a:rPr>
              <a:t>The </a:t>
            </a:r>
            <a:r>
              <a:rPr lang="en-US" dirty="0">
                <a:solidFill>
                  <a:srgbClr val="0070C0"/>
                </a:solidFill>
              </a:rPr>
              <a:t>Unique Nature of Elder Abuse</a:t>
            </a: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3</a:t>
            </a:fld>
            <a:endParaRPr lang="en-CA" dirty="0"/>
          </a:p>
        </p:txBody>
      </p:sp>
    </p:spTree>
    <p:extLst>
      <p:ext uri="{BB962C8B-B14F-4D97-AF65-F5344CB8AC3E}">
        <p14:creationId xmlns:p14="http://schemas.microsoft.com/office/powerpoint/2010/main" val="343790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319272"/>
          </a:xfrm>
        </p:spPr>
        <p:txBody>
          <a:bodyPr/>
          <a:lstStyle/>
          <a:p>
            <a:pPr marL="457200" indent="-457200">
              <a:buFont typeface="Wingdings" panose="05000000000000000000" pitchFamily="2" charset="2"/>
              <a:buChar char="Ø"/>
            </a:pPr>
            <a:r>
              <a:rPr lang="en-US" sz="2400" dirty="0">
                <a:cs typeface="Arial" charset="0"/>
              </a:rPr>
              <a:t>Any older person can be a victim of elder abuse</a:t>
            </a:r>
          </a:p>
          <a:p>
            <a:pPr marL="457200" indent="-457200">
              <a:buFont typeface="Wingdings" panose="05000000000000000000" pitchFamily="2" charset="2"/>
              <a:buChar char="Ø"/>
            </a:pPr>
            <a:endParaRPr lang="en-US" sz="2400" dirty="0">
              <a:cs typeface="Arial" charset="0"/>
            </a:endParaRPr>
          </a:p>
          <a:p>
            <a:pPr marL="457200" indent="-457200">
              <a:buFont typeface="Wingdings" panose="05000000000000000000" pitchFamily="2" charset="2"/>
              <a:buChar char="Ø"/>
            </a:pPr>
            <a:r>
              <a:rPr lang="en-US" sz="2400" dirty="0">
                <a:cs typeface="Arial" charset="0"/>
              </a:rPr>
              <a:t>It doesn’t matter the gender, income level, race, ethnicity or educational level</a:t>
            </a:r>
          </a:p>
          <a:p>
            <a:pPr marL="457200" indent="-457200">
              <a:buFont typeface="Wingdings" panose="05000000000000000000" pitchFamily="2" charset="2"/>
              <a:buChar char="Ø"/>
            </a:pPr>
            <a:endParaRPr lang="en-US" sz="2400" dirty="0">
              <a:cs typeface="Arial" charset="0"/>
            </a:endParaRPr>
          </a:p>
          <a:p>
            <a:pPr marL="457200" indent="-457200">
              <a:buFont typeface="Wingdings" panose="05000000000000000000" pitchFamily="2" charset="2"/>
              <a:buChar char="Ø"/>
            </a:pPr>
            <a:r>
              <a:rPr lang="en-US" sz="2400" dirty="0">
                <a:cs typeface="Arial" charset="0"/>
              </a:rPr>
              <a:t>People with physical or mental health issues are at greater risk</a:t>
            </a:r>
          </a:p>
          <a:p>
            <a:endParaRPr lang="en-US" dirty="0"/>
          </a:p>
        </p:txBody>
      </p:sp>
      <p:sp>
        <p:nvSpPr>
          <p:cNvPr id="3" name="Title 2"/>
          <p:cNvSpPr>
            <a:spLocks noGrp="1"/>
          </p:cNvSpPr>
          <p:nvPr>
            <p:ph type="title"/>
          </p:nvPr>
        </p:nvSpPr>
        <p:spPr>
          <a:xfrm>
            <a:off x="762000" y="457200"/>
            <a:ext cx="6553200" cy="1143000"/>
          </a:xfrm>
        </p:spPr>
        <p:txBody>
          <a:bodyPr/>
          <a:lstStyle/>
          <a:p>
            <a:r>
              <a:rPr lang="en-US" dirty="0" smtClean="0">
                <a:solidFill>
                  <a:srgbClr val="0070C0"/>
                </a:solidFill>
              </a:rPr>
              <a:t>Who is abused?</a:t>
            </a:r>
            <a:endParaRPr lang="en-US" dirty="0">
              <a:solidFill>
                <a:srgbClr val="0070C0"/>
              </a:solidFill>
            </a:endParaRPr>
          </a:p>
        </p:txBody>
      </p:sp>
    </p:spTree>
    <p:extLst>
      <p:ext uri="{BB962C8B-B14F-4D97-AF65-F5344CB8AC3E}">
        <p14:creationId xmlns:p14="http://schemas.microsoft.com/office/powerpoint/2010/main" val="323990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charset="0"/>
              <a:buChar char="•"/>
            </a:pPr>
            <a:r>
              <a:rPr lang="en-US" sz="2600" dirty="0">
                <a:latin typeface="Calibri" pitchFamily="34" charset="0"/>
              </a:rPr>
              <a:t>Most people who abuse older adults are relatives – but can also be a friend, </a:t>
            </a:r>
            <a:r>
              <a:rPr lang="en-US" sz="2600" dirty="0" err="1">
                <a:latin typeface="Calibri" pitchFamily="34" charset="0"/>
              </a:rPr>
              <a:t>neighbour</a:t>
            </a:r>
            <a:r>
              <a:rPr lang="en-US" sz="2600" dirty="0">
                <a:latin typeface="Calibri" pitchFamily="34" charset="0"/>
              </a:rPr>
              <a:t>, paid care provider, landlord or any individual with a position of trust, power or authority. </a:t>
            </a:r>
          </a:p>
          <a:p>
            <a:pPr marL="285750" indent="-285750">
              <a:buFont typeface="Arial" charset="0"/>
              <a:buChar char="•"/>
            </a:pPr>
            <a:r>
              <a:rPr lang="en-US" sz="2600" dirty="0">
                <a:latin typeface="Calibri" pitchFamily="34" charset="0"/>
              </a:rPr>
              <a:t>71% of abusers were a spouse, adult son or adult daughter (Statistics Canada 2002)</a:t>
            </a:r>
          </a:p>
          <a:p>
            <a:pPr marL="285750" indent="-285750">
              <a:buFont typeface="Arial" charset="0"/>
              <a:buChar char="•"/>
            </a:pPr>
            <a:r>
              <a:rPr lang="en-US" sz="2600" dirty="0">
                <a:latin typeface="Calibri" pitchFamily="34" charset="0"/>
              </a:rPr>
              <a:t>Can be a continuation of spousal abuse</a:t>
            </a:r>
          </a:p>
          <a:p>
            <a:pPr marL="285750" indent="-285750">
              <a:buFont typeface="Arial" charset="0"/>
              <a:buChar char="•"/>
            </a:pPr>
            <a:r>
              <a:rPr lang="en-US" sz="2600" dirty="0">
                <a:latin typeface="Calibri" pitchFamily="34" charset="0"/>
              </a:rPr>
              <a:t>Older women are more likely to be abused by their husbands; Older men are more likely to be abused by their sons.</a:t>
            </a:r>
          </a:p>
          <a:p>
            <a:endParaRPr lang="en-US" dirty="0"/>
          </a:p>
        </p:txBody>
      </p:sp>
      <p:sp>
        <p:nvSpPr>
          <p:cNvPr id="3" name="Title 2"/>
          <p:cNvSpPr>
            <a:spLocks noGrp="1"/>
          </p:cNvSpPr>
          <p:nvPr>
            <p:ph type="title"/>
          </p:nvPr>
        </p:nvSpPr>
        <p:spPr/>
        <p:txBody>
          <a:bodyPr/>
          <a:lstStyle/>
          <a:p>
            <a:r>
              <a:rPr lang="en-US" dirty="0" smtClean="0">
                <a:solidFill>
                  <a:srgbClr val="0070C0"/>
                </a:solidFill>
              </a:rPr>
              <a:t>Who Abuses Older Adults</a:t>
            </a:r>
            <a:endParaRPr lang="en-US" dirty="0">
              <a:solidFill>
                <a:srgbClr val="0070C0"/>
              </a:solidFill>
            </a:endParaRPr>
          </a:p>
        </p:txBody>
      </p:sp>
    </p:spTree>
    <p:extLst>
      <p:ext uri="{BB962C8B-B14F-4D97-AF65-F5344CB8AC3E}">
        <p14:creationId xmlns:p14="http://schemas.microsoft.com/office/powerpoint/2010/main" val="15749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62328"/>
            <a:ext cx="8229600" cy="4233672"/>
          </a:xfrm>
        </p:spPr>
        <p:txBody>
          <a:bodyPr>
            <a:normAutofit/>
          </a:bodyPr>
          <a:lstStyle/>
          <a:p>
            <a:pPr marL="457200" indent="-457200">
              <a:lnSpc>
                <a:spcPct val="90000"/>
              </a:lnSpc>
              <a:buFont typeface="Arial" charset="0"/>
              <a:buChar char="•"/>
            </a:pPr>
            <a:r>
              <a:rPr lang="en-US" sz="2800" dirty="0">
                <a:latin typeface="Calibri" pitchFamily="34" charset="0"/>
              </a:rPr>
              <a:t>History of spousal abuse</a:t>
            </a:r>
          </a:p>
          <a:p>
            <a:pPr marL="457200" indent="-457200">
              <a:lnSpc>
                <a:spcPct val="90000"/>
              </a:lnSpc>
              <a:buFont typeface="Arial" charset="0"/>
              <a:buChar char="•"/>
            </a:pPr>
            <a:r>
              <a:rPr lang="en-US" sz="2800" dirty="0">
                <a:latin typeface="Calibri" pitchFamily="34" charset="0"/>
              </a:rPr>
              <a:t>Family dynamics</a:t>
            </a:r>
          </a:p>
          <a:p>
            <a:pPr marL="457200" indent="-457200">
              <a:lnSpc>
                <a:spcPct val="90000"/>
              </a:lnSpc>
              <a:buFont typeface="Arial" charset="0"/>
              <a:buChar char="•"/>
            </a:pPr>
            <a:r>
              <a:rPr lang="en-US" sz="2800" dirty="0">
                <a:latin typeface="Calibri" pitchFamily="34" charset="0"/>
              </a:rPr>
              <a:t>Isolation</a:t>
            </a:r>
          </a:p>
          <a:p>
            <a:pPr marL="457200" indent="-457200">
              <a:lnSpc>
                <a:spcPct val="90000"/>
              </a:lnSpc>
              <a:buFont typeface="Arial" charset="0"/>
              <a:buChar char="•"/>
            </a:pPr>
            <a:r>
              <a:rPr lang="en-US" sz="2800" dirty="0">
                <a:latin typeface="Calibri" pitchFamily="34" charset="0"/>
              </a:rPr>
              <a:t>Troubled relatives, friend or neighbors</a:t>
            </a:r>
          </a:p>
          <a:p>
            <a:pPr marL="457200" indent="-457200">
              <a:lnSpc>
                <a:spcPct val="90000"/>
              </a:lnSpc>
              <a:buFont typeface="Arial" charset="0"/>
              <a:buChar char="•"/>
            </a:pPr>
            <a:r>
              <a:rPr lang="en-US" sz="2800" dirty="0">
                <a:latin typeface="Calibri" pitchFamily="34" charset="0"/>
              </a:rPr>
              <a:t>Inability to cope with long-term care giving</a:t>
            </a:r>
          </a:p>
          <a:p>
            <a:pPr marL="457200" indent="-457200">
              <a:lnSpc>
                <a:spcPct val="90000"/>
              </a:lnSpc>
              <a:buFont typeface="Arial" charset="0"/>
              <a:buChar char="•"/>
            </a:pPr>
            <a:r>
              <a:rPr lang="en-US" sz="2800" dirty="0">
                <a:latin typeface="Calibri" pitchFamily="34" charset="0"/>
              </a:rPr>
              <a:t>Institutional conditions</a:t>
            </a:r>
          </a:p>
          <a:p>
            <a:pPr marL="457200" indent="-457200">
              <a:lnSpc>
                <a:spcPct val="90000"/>
              </a:lnSpc>
              <a:buFont typeface="Arial" charset="0"/>
              <a:buChar char="•"/>
            </a:pPr>
            <a:r>
              <a:rPr lang="en-US" sz="2800" dirty="0">
                <a:latin typeface="Calibri" pitchFamily="34" charset="0"/>
              </a:rPr>
              <a:t>Ageism &amp; lack of knowledge about the aging process</a:t>
            </a:r>
          </a:p>
          <a:p>
            <a:pPr marL="457200" indent="-457200">
              <a:lnSpc>
                <a:spcPct val="90000"/>
              </a:lnSpc>
              <a:buFont typeface="Arial" charset="0"/>
              <a:buChar char="•"/>
            </a:pPr>
            <a:r>
              <a:rPr lang="en-US" sz="2800" dirty="0">
                <a:latin typeface="Calibri" pitchFamily="34" charset="0"/>
              </a:rPr>
              <a:t>Society’s acceptance of </a:t>
            </a:r>
            <a:r>
              <a:rPr lang="en-US" sz="2800" dirty="0" smtClean="0">
                <a:latin typeface="Calibri" pitchFamily="34" charset="0"/>
              </a:rPr>
              <a:t>violence</a:t>
            </a:r>
            <a:endParaRPr lang="en-US" sz="2800" dirty="0">
              <a:latin typeface="Calibri" pitchFamily="34" charset="0"/>
            </a:endParaRPr>
          </a:p>
        </p:txBody>
      </p:sp>
      <p:sp>
        <p:nvSpPr>
          <p:cNvPr id="3" name="Title 2"/>
          <p:cNvSpPr>
            <a:spLocks noGrp="1"/>
          </p:cNvSpPr>
          <p:nvPr>
            <p:ph type="title"/>
          </p:nvPr>
        </p:nvSpPr>
        <p:spPr>
          <a:xfrm>
            <a:off x="685800" y="457200"/>
            <a:ext cx="8229600" cy="1143000"/>
          </a:xfrm>
        </p:spPr>
        <p:txBody>
          <a:bodyPr/>
          <a:lstStyle/>
          <a:p>
            <a:r>
              <a:rPr lang="en-US" dirty="0" smtClean="0">
                <a:solidFill>
                  <a:srgbClr val="0070C0"/>
                </a:solidFill>
              </a:rPr>
              <a:t>Risk Factors</a:t>
            </a:r>
            <a:endParaRPr lang="en-US" dirty="0">
              <a:solidFill>
                <a:srgbClr val="0070C0"/>
              </a:solidFill>
            </a:endParaRPr>
          </a:p>
        </p:txBody>
      </p:sp>
    </p:spTree>
    <p:extLst>
      <p:ext uri="{BB962C8B-B14F-4D97-AF65-F5344CB8AC3E}">
        <p14:creationId xmlns:p14="http://schemas.microsoft.com/office/powerpoint/2010/main" val="39713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537" indent="0">
              <a:buNone/>
            </a:pPr>
            <a:r>
              <a:rPr lang="en-CA" dirty="0" smtClean="0"/>
              <a:t>Indicators for different types of elder abuse may differ based on a victim’s characteristics, such as:</a:t>
            </a:r>
          </a:p>
          <a:p>
            <a:r>
              <a:rPr lang="en-CA" dirty="0" smtClean="0"/>
              <a:t>Age</a:t>
            </a:r>
          </a:p>
          <a:p>
            <a:r>
              <a:rPr lang="en-CA" dirty="0" smtClean="0"/>
              <a:t>Cognitive ability</a:t>
            </a:r>
          </a:p>
          <a:p>
            <a:r>
              <a:rPr lang="en-CA" dirty="0" smtClean="0"/>
              <a:t>Gender</a:t>
            </a:r>
          </a:p>
          <a:p>
            <a:r>
              <a:rPr lang="en-CA" dirty="0" smtClean="0"/>
              <a:t>Past experiences</a:t>
            </a:r>
          </a:p>
          <a:p>
            <a:r>
              <a:rPr lang="en-CA" dirty="0" smtClean="0"/>
              <a:t>Community support</a:t>
            </a:r>
          </a:p>
          <a:p>
            <a:r>
              <a:rPr lang="en-CA" dirty="0" smtClean="0"/>
              <a:t>Family structure</a:t>
            </a:r>
          </a:p>
          <a:p>
            <a:r>
              <a:rPr lang="en-CA" dirty="0" smtClean="0"/>
              <a:t>Abuse or elder abuse tactics used</a:t>
            </a:r>
            <a:endParaRPr lang="en-CA" dirty="0"/>
          </a:p>
        </p:txBody>
      </p:sp>
      <p:sp>
        <p:nvSpPr>
          <p:cNvPr id="3" name="Title 2"/>
          <p:cNvSpPr>
            <a:spLocks noGrp="1"/>
          </p:cNvSpPr>
          <p:nvPr>
            <p:ph type="title"/>
          </p:nvPr>
        </p:nvSpPr>
        <p:spPr/>
        <p:txBody>
          <a:bodyPr/>
          <a:lstStyle/>
          <a:p>
            <a:r>
              <a:rPr lang="en-CA" dirty="0" smtClean="0">
                <a:solidFill>
                  <a:srgbClr val="0070C0"/>
                </a:solidFill>
              </a:rPr>
              <a:t>Indicators</a:t>
            </a:r>
            <a:r>
              <a:rPr lang="en-CA" dirty="0" smtClean="0"/>
              <a:t> </a:t>
            </a:r>
            <a:endParaRPr lang="en-CA" dirty="0"/>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7</a:t>
            </a:fld>
            <a:endParaRPr lang="en-CA" dirty="0"/>
          </a:p>
        </p:txBody>
      </p:sp>
    </p:spTree>
    <p:extLst>
      <p:ext uri="{BB962C8B-B14F-4D97-AF65-F5344CB8AC3E}">
        <p14:creationId xmlns:p14="http://schemas.microsoft.com/office/powerpoint/2010/main" val="1666833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CA" sz="2400" dirty="0" smtClean="0"/>
              <a:t>Theft or misuse of a senior’s money or property.</a:t>
            </a:r>
          </a:p>
          <a:p>
            <a:pPr marL="109537" indent="0">
              <a:buNone/>
            </a:pPr>
            <a:r>
              <a:rPr lang="en-CA" sz="2400" dirty="0" smtClean="0"/>
              <a:t>Indicators:</a:t>
            </a:r>
          </a:p>
          <a:p>
            <a:r>
              <a:rPr lang="en-CA" sz="2400" dirty="0" smtClean="0"/>
              <a:t>Standard of living not in keeping with income or assets</a:t>
            </a:r>
          </a:p>
          <a:p>
            <a:r>
              <a:rPr lang="en-CA" sz="2400" dirty="0" smtClean="0"/>
              <a:t>Theft of property</a:t>
            </a:r>
          </a:p>
          <a:p>
            <a:r>
              <a:rPr lang="en-CA" sz="2400" dirty="0" smtClean="0"/>
              <a:t>Unusual activity in bank account</a:t>
            </a:r>
          </a:p>
          <a:p>
            <a:r>
              <a:rPr lang="en-CA" sz="2400" dirty="0" smtClean="0"/>
              <a:t>Forged signatures on financial documents</a:t>
            </a:r>
          </a:p>
          <a:p>
            <a:r>
              <a:rPr lang="en-CA" sz="2400" dirty="0" smtClean="0"/>
              <a:t>Coercion used in signing of wills or releasing property; overdue bills</a:t>
            </a:r>
          </a:p>
          <a:p>
            <a:r>
              <a:rPr lang="en-CA" sz="2400" dirty="0" smtClean="0"/>
              <a:t>Limiting a senior’s access to his or her own accounts</a:t>
            </a:r>
          </a:p>
        </p:txBody>
      </p:sp>
      <p:sp>
        <p:nvSpPr>
          <p:cNvPr id="3" name="Title 2"/>
          <p:cNvSpPr>
            <a:spLocks noGrp="1"/>
          </p:cNvSpPr>
          <p:nvPr>
            <p:ph type="title"/>
          </p:nvPr>
        </p:nvSpPr>
        <p:spPr/>
        <p:txBody>
          <a:bodyPr/>
          <a:lstStyle/>
          <a:p>
            <a:r>
              <a:rPr lang="en-CA" dirty="0" smtClean="0">
                <a:solidFill>
                  <a:srgbClr val="0070C0"/>
                </a:solidFill>
              </a:rPr>
              <a:t>Financial Abuse </a:t>
            </a:r>
            <a:r>
              <a:rPr lang="en-CA" dirty="0">
                <a:solidFill>
                  <a:srgbClr val="0070C0"/>
                </a:solidFill>
              </a:rPr>
              <a:t>I</a:t>
            </a:r>
            <a:r>
              <a:rPr lang="en-CA" dirty="0" smtClean="0">
                <a:solidFill>
                  <a:srgbClr val="0070C0"/>
                </a:solidFill>
              </a:rPr>
              <a:t>ndicators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8</a:t>
            </a:fld>
            <a:endParaRPr lang="en-CA" dirty="0"/>
          </a:p>
        </p:txBody>
      </p:sp>
      <p:pic>
        <p:nvPicPr>
          <p:cNvPr id="5" name="Picture 2"/>
          <p:cNvPicPr>
            <a:picLocks noChangeAspect="1" noChangeArrowheads="1"/>
          </p:cNvPicPr>
          <p:nvPr/>
        </p:nvPicPr>
        <p:blipFill>
          <a:blip r:embed="rId3"/>
          <a:srcRect/>
          <a:stretch>
            <a:fillRect/>
          </a:stretch>
        </p:blipFill>
        <p:spPr bwMode="auto">
          <a:xfrm>
            <a:off x="7010400" y="5638800"/>
            <a:ext cx="1585913" cy="1083469"/>
          </a:xfrm>
          <a:prstGeom prst="rect">
            <a:avLst/>
          </a:prstGeom>
          <a:noFill/>
          <a:ln w="9525">
            <a:noFill/>
            <a:miter lim="800000"/>
            <a:headEnd/>
            <a:tailEnd/>
          </a:ln>
        </p:spPr>
      </p:pic>
    </p:spTree>
    <p:extLst>
      <p:ext uri="{BB962C8B-B14F-4D97-AF65-F5344CB8AC3E}">
        <p14:creationId xmlns:p14="http://schemas.microsoft.com/office/powerpoint/2010/main" val="68289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537" indent="0">
              <a:buNone/>
            </a:pPr>
            <a:r>
              <a:rPr lang="en-CA" dirty="0" smtClean="0"/>
              <a:t>Actions or statements that cause emotional anguish, diminished self-esteem or dignity.</a:t>
            </a:r>
          </a:p>
          <a:p>
            <a:pPr lvl="1"/>
            <a:r>
              <a:rPr lang="en-CA" sz="2200" dirty="0" smtClean="0"/>
              <a:t>Fear</a:t>
            </a:r>
          </a:p>
          <a:p>
            <a:pPr lvl="1"/>
            <a:r>
              <a:rPr lang="en-CA" sz="2200" dirty="0" smtClean="0"/>
              <a:t>Anxiety</a:t>
            </a:r>
          </a:p>
          <a:p>
            <a:pPr lvl="1"/>
            <a:r>
              <a:rPr lang="en-CA" sz="2200" dirty="0" smtClean="0"/>
              <a:t>Depression</a:t>
            </a:r>
          </a:p>
          <a:p>
            <a:pPr lvl="1"/>
            <a:r>
              <a:rPr lang="en-CA" sz="2200" dirty="0" smtClean="0"/>
              <a:t>Withdrawal</a:t>
            </a:r>
          </a:p>
          <a:p>
            <a:pPr lvl="1"/>
            <a:r>
              <a:rPr lang="en-CA" sz="2200" dirty="0" smtClean="0"/>
              <a:t>Cowering</a:t>
            </a:r>
          </a:p>
          <a:p>
            <a:pPr lvl="1"/>
            <a:r>
              <a:rPr lang="en-CA" sz="2200" dirty="0" smtClean="0"/>
              <a:t>Secrecy</a:t>
            </a:r>
          </a:p>
          <a:p>
            <a:pPr lvl="1"/>
            <a:r>
              <a:rPr lang="en-CA" sz="2200" dirty="0" smtClean="0"/>
              <a:t>Fearful interaction with caregiver</a:t>
            </a:r>
          </a:p>
          <a:p>
            <a:pPr lvl="1"/>
            <a:r>
              <a:rPr lang="en-CA" sz="2200" dirty="0" smtClean="0"/>
              <a:t>Caregiver speaking on behalf of senior </a:t>
            </a:r>
          </a:p>
          <a:p>
            <a:pPr lvl="1"/>
            <a:r>
              <a:rPr lang="en-CA" sz="2200" dirty="0" smtClean="0"/>
              <a:t>Not allowing privacy</a:t>
            </a:r>
          </a:p>
          <a:p>
            <a:pPr lvl="1"/>
            <a:r>
              <a:rPr lang="en-CA" sz="2200" dirty="0" smtClean="0"/>
              <a:t>Physical signs of isolation</a:t>
            </a:r>
          </a:p>
          <a:p>
            <a:endParaRPr lang="en-US" dirty="0"/>
          </a:p>
        </p:txBody>
      </p:sp>
      <p:sp>
        <p:nvSpPr>
          <p:cNvPr id="3" name="Title 2"/>
          <p:cNvSpPr>
            <a:spLocks noGrp="1"/>
          </p:cNvSpPr>
          <p:nvPr>
            <p:ph type="title"/>
          </p:nvPr>
        </p:nvSpPr>
        <p:spPr/>
        <p:txBody>
          <a:bodyPr/>
          <a:lstStyle/>
          <a:p>
            <a:r>
              <a:rPr lang="en-CA" dirty="0" smtClean="0">
                <a:solidFill>
                  <a:srgbClr val="0070C0"/>
                </a:solidFill>
              </a:rPr>
              <a:t>Emotional Abuse Indicators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a:defRPr/>
            </a:pPr>
            <a:fld id="{EF96F1CF-5E39-4211-B71F-CDFC1B9AF668}" type="slidenum">
              <a:rPr lang="en-CA" smtClean="0"/>
              <a:pPr>
                <a:defRPr/>
              </a:pPr>
              <a:t>9</a:t>
            </a:fld>
            <a:endParaRPr lang="en-CA" dirty="0"/>
          </a:p>
        </p:txBody>
      </p:sp>
      <p:pic>
        <p:nvPicPr>
          <p:cNvPr id="5" name="Picture 2"/>
          <p:cNvPicPr>
            <a:picLocks noChangeAspect="1" noChangeArrowheads="1"/>
          </p:cNvPicPr>
          <p:nvPr/>
        </p:nvPicPr>
        <p:blipFill>
          <a:blip r:embed="rId3"/>
          <a:srcRect/>
          <a:stretch>
            <a:fillRect/>
          </a:stretch>
        </p:blipFill>
        <p:spPr bwMode="auto">
          <a:xfrm>
            <a:off x="6553200" y="2438400"/>
            <a:ext cx="2481263" cy="2590800"/>
          </a:xfrm>
          <a:prstGeom prst="rect">
            <a:avLst/>
          </a:prstGeom>
          <a:noFill/>
          <a:ln w="9525">
            <a:noFill/>
            <a:miter lim="800000"/>
            <a:headEnd/>
            <a:tailEnd/>
          </a:ln>
        </p:spPr>
      </p:pic>
    </p:spTree>
    <p:extLst>
      <p:ext uri="{BB962C8B-B14F-4D97-AF65-F5344CB8AC3E}">
        <p14:creationId xmlns:p14="http://schemas.microsoft.com/office/powerpoint/2010/main" val="4291450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158</TotalTime>
  <Words>1809</Words>
  <Application>Microsoft Office PowerPoint</Application>
  <PresentationFormat>On-screen Show (4:3)</PresentationFormat>
  <Paragraphs>378</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Taking Action  Against  Elder Abuse </vt:lpstr>
      <vt:lpstr>What is Elder Abuse? </vt:lpstr>
      <vt:lpstr>The Unique Nature of Elder Abuse</vt:lpstr>
      <vt:lpstr>Who is abused?</vt:lpstr>
      <vt:lpstr>Who Abuses Older Adults</vt:lpstr>
      <vt:lpstr>Risk Factors</vt:lpstr>
      <vt:lpstr>Indicators </vt:lpstr>
      <vt:lpstr>Financial Abuse Indicators</vt:lpstr>
      <vt:lpstr>Emotional Abuse Indicators</vt:lpstr>
      <vt:lpstr>Physical Abuse Indicators</vt:lpstr>
      <vt:lpstr>Neglect Indicators</vt:lpstr>
      <vt:lpstr>Sexual Abuse Indicators</vt:lpstr>
      <vt:lpstr>Medication Abuse Indicators</vt:lpstr>
      <vt:lpstr>Challenges of Recognizing</vt:lpstr>
      <vt:lpstr>Why seniors are reluctant to report</vt:lpstr>
      <vt:lpstr>Reporting</vt:lpstr>
      <vt:lpstr>The Advocacy Wheel</vt:lpstr>
      <vt:lpstr>How can you help?</vt:lpstr>
      <vt:lpstr>PowerPoint Presentation</vt:lpstr>
      <vt:lpstr>Protective Laws</vt:lpstr>
      <vt:lpstr>Protective Laws</vt:lpstr>
      <vt:lpstr>Protective Laws</vt:lpstr>
      <vt:lpstr>Protective Laws</vt:lpstr>
      <vt:lpstr>Supportive Decision Making</vt:lpstr>
      <vt:lpstr>Example of a Community Response Model</vt:lpstr>
      <vt:lpstr>Safety Planning</vt:lpstr>
      <vt:lpstr>Additional Resources</vt:lpstr>
      <vt:lpstr>Additional Resources</vt:lpstr>
    </vt:vector>
  </TitlesOfParts>
  <Company>City of Medicine Hat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Action  Against  Elder Abuse</dc:title>
  <dc:creator>Shantel Ottenbreit</dc:creator>
  <cp:lastModifiedBy>Shantel Ottenbreit</cp:lastModifiedBy>
  <cp:revision>9</cp:revision>
  <dcterms:created xsi:type="dcterms:W3CDTF">2014-02-24T15:33:01Z</dcterms:created>
  <dcterms:modified xsi:type="dcterms:W3CDTF">2015-02-25T18:09:09Z</dcterms:modified>
</cp:coreProperties>
</file>